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1" r:id="rId5"/>
    <p:sldId id="272" r:id="rId6"/>
    <p:sldId id="273" r:id="rId7"/>
    <p:sldId id="275" r:id="rId8"/>
    <p:sldId id="274" r:id="rId9"/>
    <p:sldId id="276" r:id="rId10"/>
    <p:sldId id="277" r:id="rId11"/>
    <p:sldId id="278" r:id="rId12"/>
    <p:sldId id="279" r:id="rId13"/>
    <p:sldId id="280" r:id="rId14"/>
    <p:sldId id="281" r:id="rId15"/>
    <p:sldId id="259" r:id="rId16"/>
    <p:sldId id="282" r:id="rId17"/>
    <p:sldId id="283" r:id="rId18"/>
    <p:sldId id="284" r:id="rId19"/>
    <p:sldId id="286" r:id="rId20"/>
    <p:sldId id="287" r:id="rId21"/>
    <p:sldId id="285" r:id="rId22"/>
    <p:sldId id="288" r:id="rId23"/>
    <p:sldId id="260" r:id="rId24"/>
    <p:sldId id="261" r:id="rId25"/>
    <p:sldId id="262" r:id="rId26"/>
    <p:sldId id="289" r:id="rId27"/>
    <p:sldId id="290" r:id="rId28"/>
    <p:sldId id="270" r:id="rId29"/>
  </p:sldIdLst>
  <p:sldSz cx="18288000" cy="10287000"/>
  <p:notesSz cx="6858000" cy="9144000"/>
  <p:embeddedFontLst>
    <p:embeddedFont>
      <p:font typeface="Arial Unicode MS" panose="020B0604020202020204" charset="-128"/>
      <p:regular r:id="rId30"/>
    </p:embeddedFont>
    <p:embeddedFont>
      <p:font typeface="Lato" panose="020F0502020204030203" pitchFamily="34" charset="0"/>
      <p:regular r:id="rId31"/>
      <p:bold r:id="rId32"/>
      <p:italic r:id="rId33"/>
      <p:boldItalic r:id="rId34"/>
    </p:embeddedFont>
    <p:embeddedFont>
      <p:font typeface="Lato Bold" panose="020F0502020204030203" charset="0"/>
      <p:regular r:id="rId35"/>
      <p:bold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C0334A-0F08-4B4C-9B7D-5563ABCC9C2A}" v="34" dt="2024-11-25T19:59:32.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033" autoAdjust="0"/>
  </p:normalViewPr>
  <p:slideViewPr>
    <p:cSldViewPr>
      <p:cViewPr>
        <p:scale>
          <a:sx n="50" d="100"/>
          <a:sy n="50" d="100"/>
        </p:scale>
        <p:origin x="946" y="3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video" Target="../media/media1.mp4"/><Relationship Id="rId7" Type="http://schemas.openxmlformats.org/officeDocument/2006/relationships/image" Target="../media/image23.png"/><Relationship Id="rId2" Type="http://schemas.microsoft.com/office/2007/relationships/media" Target="../media/media1.mp4"/><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4.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2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3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1.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9084" y="-1729322"/>
            <a:ext cx="17105754" cy="3529228"/>
            <a:chOff x="0" y="-38100"/>
            <a:chExt cx="4505219" cy="667049"/>
          </a:xfrm>
        </p:grpSpPr>
        <p:sp>
          <p:nvSpPr>
            <p:cNvPr id="3" name="Freeform 3"/>
            <p:cNvSpPr/>
            <p:nvPr/>
          </p:nvSpPr>
          <p:spPr>
            <a:xfrm>
              <a:off x="133702" y="366779"/>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IN" dirty="0"/>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436" y="-65573"/>
            <a:ext cx="2885664" cy="2364736"/>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3"/>
            <a:stretch>
              <a:fillRect t="-501"/>
            </a:stretch>
          </a:blipFill>
        </p:spPr>
        <p:txBody>
          <a:bodyPr/>
          <a:lstStyle/>
          <a:p>
            <a:endParaRPr lang="en-IN" dirty="0"/>
          </a:p>
        </p:txBody>
      </p:sp>
      <p:sp>
        <p:nvSpPr>
          <p:cNvPr id="10" name="TextBox 10"/>
          <p:cNvSpPr txBox="1"/>
          <p:nvPr/>
        </p:nvSpPr>
        <p:spPr>
          <a:xfrm>
            <a:off x="639084" y="1397910"/>
            <a:ext cx="10958535" cy="4083169"/>
          </a:xfrm>
          <a:prstGeom prst="rect">
            <a:avLst/>
          </a:prstGeom>
        </p:spPr>
        <p:txBody>
          <a:bodyPr wrap="square" lIns="0" tIns="0" rIns="0" bIns="0" rtlCol="0" anchor="t">
            <a:spAutoFit/>
          </a:bodyPr>
          <a:lstStyle/>
          <a:p>
            <a:pPr algn="l">
              <a:lnSpc>
                <a:spcPts val="15959"/>
              </a:lnSpc>
            </a:pPr>
            <a:r>
              <a:rPr lang="en-US" sz="6600" b="1" dirty="0">
                <a:solidFill>
                  <a:srgbClr val="FBF9F1"/>
                </a:solidFill>
                <a:latin typeface="Poppins Bold"/>
                <a:ea typeface="Poppins Bold"/>
                <a:cs typeface="Poppins Bold"/>
                <a:sym typeface="Poppins Bold"/>
              </a:rPr>
              <a:t> “CPU DESIGN USING </a:t>
            </a:r>
          </a:p>
          <a:p>
            <a:pPr algn="l"/>
            <a:r>
              <a:rPr lang="en-US" sz="6600" b="1" dirty="0">
                <a:solidFill>
                  <a:srgbClr val="FBF9F1"/>
                </a:solidFill>
                <a:latin typeface="Poppins Bold"/>
                <a:ea typeface="Poppins Bold"/>
                <a:cs typeface="Poppins Bold"/>
                <a:sym typeface="Poppins Bold"/>
              </a:rPr>
              <a:t>VERILOG ”</a:t>
            </a:r>
          </a:p>
          <a:p>
            <a:pPr algn="l"/>
            <a:endParaRPr lang="en-US" sz="6600" b="1" dirty="0">
              <a:solidFill>
                <a:srgbClr val="FBF9F1"/>
              </a:solidFill>
              <a:latin typeface="Poppins Bold"/>
              <a:ea typeface="Poppins Bold"/>
              <a:cs typeface="Poppins Bold"/>
              <a:sym typeface="Poppins Bold"/>
            </a:endParaRPr>
          </a:p>
        </p:txBody>
      </p:sp>
      <p:sp>
        <p:nvSpPr>
          <p:cNvPr id="11" name="TextBox 11"/>
          <p:cNvSpPr txBox="1"/>
          <p:nvPr/>
        </p:nvSpPr>
        <p:spPr>
          <a:xfrm>
            <a:off x="3124200" y="1002091"/>
            <a:ext cx="13419532" cy="926536"/>
          </a:xfrm>
          <a:prstGeom prst="rect">
            <a:avLst/>
          </a:prstGeom>
        </p:spPr>
        <p:txBody>
          <a:bodyPr wrap="square" lIns="0" tIns="0" rIns="0" bIns="0" rtlCol="0" anchor="t">
            <a:spAutoFit/>
          </a:bodyPr>
          <a:lstStyle/>
          <a:p>
            <a:pPr algn="l">
              <a:lnSpc>
                <a:spcPts val="3779"/>
              </a:lnSpc>
              <a:spcBef>
                <a:spcPct val="0"/>
              </a:spcBef>
            </a:pPr>
            <a:r>
              <a:rPr lang="en-US" sz="6600" b="1" dirty="0">
                <a:solidFill>
                  <a:srgbClr val="E5E1DA"/>
                </a:solidFill>
                <a:latin typeface="Lato"/>
                <a:ea typeface="Lato"/>
                <a:cs typeface="Lato"/>
                <a:sym typeface="Lato"/>
              </a:rPr>
              <a:t>32 Bit CPU using Verilog    </a:t>
            </a:r>
          </a:p>
          <a:p>
            <a:pPr algn="l">
              <a:lnSpc>
                <a:spcPts val="3779"/>
              </a:lnSpc>
              <a:spcBef>
                <a:spcPct val="0"/>
              </a:spcBef>
            </a:pPr>
            <a:endParaRPr lang="en-US" sz="2700" dirty="0">
              <a:solidFill>
                <a:srgbClr val="E5E1DA"/>
              </a:solidFill>
              <a:latin typeface="Lato"/>
              <a:ea typeface="Lato"/>
              <a:cs typeface="Lato"/>
              <a:sym typeface="Lato"/>
            </a:endParaRPr>
          </a:p>
        </p:txBody>
      </p:sp>
      <p:sp>
        <p:nvSpPr>
          <p:cNvPr id="6" name="Freeform 2">
            <a:extLst>
              <a:ext uri="{FF2B5EF4-FFF2-40B4-BE49-F238E27FC236}">
                <a16:creationId xmlns:a16="http://schemas.microsoft.com/office/drawing/2014/main" id="{EB8C6467-2C9B-90E4-76A7-669A7FCBF3FA}"/>
              </a:ext>
            </a:extLst>
          </p:cNvPr>
          <p:cNvSpPr/>
          <p:nvPr/>
        </p:nvSpPr>
        <p:spPr>
          <a:xfrm rot="-1542318" flipV="1">
            <a:off x="3233837" y="322380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pic>
        <p:nvPicPr>
          <p:cNvPr id="1026" name="Picture 2" descr="What Is CPU ? | Central Processing Unit CPU Functions, Types.">
            <a:extLst>
              <a:ext uri="{FF2B5EF4-FFF2-40B4-BE49-F238E27FC236}">
                <a16:creationId xmlns:a16="http://schemas.microsoft.com/office/drawing/2014/main" id="{E3898544-8B3A-1A71-F369-74213DBCC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3479" y="2401985"/>
            <a:ext cx="9225662" cy="615818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2" name="TextBox 12"/>
          <p:cNvSpPr txBox="1"/>
          <p:nvPr/>
        </p:nvSpPr>
        <p:spPr>
          <a:xfrm>
            <a:off x="778859" y="4991100"/>
            <a:ext cx="10696807" cy="2278957"/>
          </a:xfrm>
          <a:prstGeom prst="rect">
            <a:avLst/>
          </a:prstGeom>
        </p:spPr>
        <p:txBody>
          <a:bodyPr wrap="square" lIns="0" tIns="0" rIns="0" bIns="0" rtlCol="0" anchor="t">
            <a:spAutoFit/>
          </a:bodyPr>
          <a:lstStyle/>
          <a:p>
            <a:pPr algn="l">
              <a:lnSpc>
                <a:spcPts val="4480"/>
              </a:lnSpc>
              <a:spcBef>
                <a:spcPct val="0"/>
              </a:spcBef>
            </a:pPr>
            <a:endParaRPr lang="en-US" sz="3200" dirty="0">
              <a:solidFill>
                <a:srgbClr val="E5E1DA"/>
              </a:solidFill>
              <a:latin typeface="Poppins"/>
              <a:ea typeface="Poppins"/>
              <a:cs typeface="Poppins"/>
              <a:sym typeface="Poppins"/>
            </a:endParaRPr>
          </a:p>
          <a:p>
            <a:pPr algn="l">
              <a:lnSpc>
                <a:spcPts val="4480"/>
              </a:lnSpc>
              <a:spcBef>
                <a:spcPct val="0"/>
              </a:spcBef>
            </a:pPr>
            <a:r>
              <a:rPr lang="en-US" sz="3200" dirty="0">
                <a:solidFill>
                  <a:srgbClr val="E5E1DA"/>
                </a:solidFill>
                <a:latin typeface="Poppins"/>
                <a:ea typeface="Poppins"/>
                <a:cs typeface="Poppins"/>
                <a:sym typeface="Poppins"/>
              </a:rPr>
              <a:t> Name                                                  </a:t>
            </a:r>
          </a:p>
          <a:p>
            <a:pPr>
              <a:lnSpc>
                <a:spcPts val="4480"/>
              </a:lnSpc>
              <a:spcBef>
                <a:spcPct val="0"/>
              </a:spcBef>
            </a:pPr>
            <a:r>
              <a:rPr lang="en-US" sz="3200" dirty="0">
                <a:solidFill>
                  <a:srgbClr val="E5E1DA"/>
                </a:solidFill>
                <a:latin typeface="Poppins"/>
                <a:ea typeface="Poppins"/>
                <a:cs typeface="Poppins"/>
                <a:sym typeface="Poppins"/>
              </a:rPr>
              <a:t> Vrindesh Malik                                  </a:t>
            </a:r>
          </a:p>
          <a:p>
            <a:pPr algn="l">
              <a:lnSpc>
                <a:spcPts val="4480"/>
              </a:lnSpc>
              <a:spcBef>
                <a:spcPct val="0"/>
              </a:spcBef>
            </a:pPr>
            <a:r>
              <a:rPr lang="en-US" sz="3200" dirty="0">
                <a:solidFill>
                  <a:srgbClr val="E5E1DA"/>
                </a:solidFill>
                <a:latin typeface="Poppins"/>
                <a:ea typeface="Poppins"/>
                <a:cs typeface="Poppins"/>
                <a:sym typeface="Poppins"/>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22"/>
    </mc:Choice>
    <mc:Fallback xmlns="">
      <p:transition spd="slow" advTm="3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E9BAE1-E406-823D-EF21-0D70B2A63861}"/>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337453E0-5822-A169-1F4B-41AC7DA81048}"/>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1AAD2543-6135-1FB4-0300-C94BB4DA4846}"/>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5605D70C-ACEE-2A1A-9B8E-69E100433B95}"/>
              </a:ext>
            </a:extLst>
          </p:cNvPr>
          <p:cNvGrpSpPr/>
          <p:nvPr/>
        </p:nvGrpSpPr>
        <p:grpSpPr>
          <a:xfrm>
            <a:off x="685800" y="2933700"/>
            <a:ext cx="15148103" cy="6232551"/>
            <a:chOff x="0" y="0"/>
            <a:chExt cx="3989624" cy="1641495"/>
          </a:xfrm>
        </p:grpSpPr>
        <p:sp>
          <p:nvSpPr>
            <p:cNvPr id="8" name="Freeform 4">
              <a:extLst>
                <a:ext uri="{FF2B5EF4-FFF2-40B4-BE49-F238E27FC236}">
                  <a16:creationId xmlns:a16="http://schemas.microsoft.com/office/drawing/2014/main" id="{5874D315-029F-A572-0AEE-6C0A426AD0DD}"/>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BA31EEC4-3882-C13D-2681-6ACC34D3EDEC}"/>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0A14CD61-E1C0-CBB5-B8EF-E8D4AE566CCA}"/>
              </a:ext>
            </a:extLst>
          </p:cNvPr>
          <p:cNvSpPr txBox="1"/>
          <p:nvPr/>
        </p:nvSpPr>
        <p:spPr>
          <a:xfrm>
            <a:off x="838200" y="965588"/>
            <a:ext cx="10058400" cy="203581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BY COMBINING THESE SHIFT REGISTER WE GET</a:t>
            </a:r>
          </a:p>
        </p:txBody>
      </p:sp>
      <p:pic>
        <p:nvPicPr>
          <p:cNvPr id="3" name="Picture 2">
            <a:extLst>
              <a:ext uri="{FF2B5EF4-FFF2-40B4-BE49-F238E27FC236}">
                <a16:creationId xmlns:a16="http://schemas.microsoft.com/office/drawing/2014/main" id="{2293B514-69F6-E0F6-1E41-428FC6DE86CE}"/>
              </a:ext>
            </a:extLst>
          </p:cNvPr>
          <p:cNvPicPr>
            <a:picLocks noChangeAspect="1"/>
          </p:cNvPicPr>
          <p:nvPr/>
        </p:nvPicPr>
        <p:blipFill>
          <a:blip r:embed="rId5"/>
          <a:stretch>
            <a:fillRect/>
          </a:stretch>
        </p:blipFill>
        <p:spPr>
          <a:xfrm>
            <a:off x="9515480" y="2872087"/>
            <a:ext cx="5344271" cy="64493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Left"/>
            <a:lightRig rig="threePt" dir="t"/>
          </a:scene3d>
          <a:sp3d contourW="6350" prstMaterial="matte">
            <a:bevelT w="101600" h="101600"/>
            <a:contourClr>
              <a:srgbClr val="969696"/>
            </a:contourClr>
          </a:sp3d>
        </p:spPr>
      </p:pic>
      <p:sp>
        <p:nvSpPr>
          <p:cNvPr id="5" name="Rectangle 4">
            <a:extLst>
              <a:ext uri="{FF2B5EF4-FFF2-40B4-BE49-F238E27FC236}">
                <a16:creationId xmlns:a16="http://schemas.microsoft.com/office/drawing/2014/main" id="{076BB373-DD3F-18A5-0C6A-6552035E075A}"/>
              </a:ext>
            </a:extLst>
          </p:cNvPr>
          <p:cNvSpPr/>
          <p:nvPr/>
        </p:nvSpPr>
        <p:spPr>
          <a:xfrm>
            <a:off x="838200" y="3198452"/>
            <a:ext cx="9208675" cy="3416320"/>
          </a:xfrm>
          <a:prstGeom prst="rect">
            <a:avLst/>
          </a:prstGeom>
          <a:noFill/>
        </p:spPr>
        <p:txBody>
          <a:bodyPr wrap="none" lIns="91440" tIns="45720" rIns="91440" bIns="45720">
            <a:spAutoFit/>
          </a:bodyPr>
          <a:lstStyle/>
          <a:p>
            <a:pPr marL="685800" indent="-685800">
              <a:buFont typeface="Arial" panose="020B0604020202020204" pitchFamily="34" charset="0"/>
              <a:buChar char="•"/>
            </a:pPr>
            <a:r>
              <a:rPr lang="en-I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It has 32 D </a:t>
            </a:r>
            <a:r>
              <a:rPr lang="en-IN"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FilpFlops</a:t>
            </a:r>
            <a:r>
              <a:rPr lang="en-I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in a Row</a:t>
            </a:r>
          </a:p>
          <a:p>
            <a:pPr marL="685800" indent="-685800">
              <a:buFont typeface="Arial" panose="020B0604020202020204" pitchFamily="34" charset="0"/>
              <a:buChar char="•"/>
            </a:pPr>
            <a:r>
              <a:rPr lang="en-I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It has N Rows</a:t>
            </a:r>
          </a:p>
          <a:p>
            <a:pPr marL="685800" indent="-685800">
              <a:buFont typeface="Arial" panose="020B0604020202020204" pitchFamily="34" charset="0"/>
              <a:buChar char="•"/>
            </a:pPr>
            <a:r>
              <a:rPr lang="en-IN"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 it can store 32 bits in a </a:t>
            </a:r>
          </a:p>
          <a:p>
            <a:r>
              <a:rPr lang="en-IN"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Row</a:t>
            </a:r>
            <a:endParaRPr lang="en-I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ustDataLst>
      <p:tags r:id="rId1"/>
    </p:custDataLst>
    <p:extLst>
      <p:ext uri="{BB962C8B-B14F-4D97-AF65-F5344CB8AC3E}">
        <p14:creationId xmlns:p14="http://schemas.microsoft.com/office/powerpoint/2010/main" val="365499892"/>
      </p:ext>
    </p:extLst>
  </p:cSld>
  <p:clrMapOvr>
    <a:masterClrMapping/>
  </p:clrMapOvr>
  <mc:AlternateContent xmlns:mc="http://schemas.openxmlformats.org/markup-compatibility/2006" xmlns:p14="http://schemas.microsoft.com/office/powerpoint/2010/main">
    <mc:Choice Requires="p14">
      <p:transition spd="slow" p14:dur="2000" advTm="3001"/>
    </mc:Choice>
    <mc:Fallback xmlns="">
      <p:transition spd="slow" advTm="3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C4F567-DBA4-85EF-6859-96399DDC9BED}"/>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6AEC7EDE-14B9-4728-99C6-A34F868E6EE9}"/>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E1BDB101-7B88-755C-806B-8A0E6C5D3A3B}"/>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37D0E5DF-13C6-C956-6313-19C73ED56B3A}"/>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C992AF3B-7770-EE38-9D25-52622FD0AD22}"/>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7C397F79-9882-BC98-3E43-28AEF900B0C8}"/>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2E03FA74-3F4F-D17B-5722-D31AFB1C479A}"/>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Decoder </a:t>
            </a:r>
          </a:p>
        </p:txBody>
      </p:sp>
      <p:pic>
        <p:nvPicPr>
          <p:cNvPr id="3" name="Picture 2">
            <a:extLst>
              <a:ext uri="{FF2B5EF4-FFF2-40B4-BE49-F238E27FC236}">
                <a16:creationId xmlns:a16="http://schemas.microsoft.com/office/drawing/2014/main" id="{70AADDCD-002F-44A3-151D-F144289DE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799" y="3580444"/>
            <a:ext cx="5747719" cy="4915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Right"/>
            <a:lightRig rig="threePt" dir="t"/>
          </a:scene3d>
        </p:spPr>
      </p:pic>
      <p:pic>
        <p:nvPicPr>
          <p:cNvPr id="5" name="Picture 4">
            <a:extLst>
              <a:ext uri="{FF2B5EF4-FFF2-40B4-BE49-F238E27FC236}">
                <a16:creationId xmlns:a16="http://schemas.microsoft.com/office/drawing/2014/main" id="{1C1F4582-1565-0739-DF8F-23C1260882D5}"/>
              </a:ext>
            </a:extLst>
          </p:cNvPr>
          <p:cNvPicPr>
            <a:picLocks noChangeAspect="1"/>
          </p:cNvPicPr>
          <p:nvPr/>
        </p:nvPicPr>
        <p:blipFill>
          <a:blip r:embed="rId6"/>
          <a:stretch>
            <a:fillRect/>
          </a:stretch>
        </p:blipFill>
        <p:spPr>
          <a:xfrm>
            <a:off x="7848600" y="2326822"/>
            <a:ext cx="7821116" cy="69637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16071115"/>
      </p:ext>
    </p:extLst>
  </p:cSld>
  <p:clrMapOvr>
    <a:masterClrMapping/>
  </p:clrMapOvr>
  <mc:AlternateContent xmlns:mc="http://schemas.openxmlformats.org/markup-compatibility/2006" xmlns:p14="http://schemas.microsoft.com/office/powerpoint/2010/main">
    <mc:Choice Requires="p14">
      <p:transition spd="slow" p14:dur="2000" advTm="6152"/>
    </mc:Choice>
    <mc:Fallback xmlns="">
      <p:transition spd="slow" advTm="61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BF4CA0-BF5F-C43F-1019-88AD7922216C}"/>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EEA75B31-70D1-20DE-B2C9-F5D389ACD0D5}"/>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07F74959-9788-772B-EF09-FF37BD8B2DF9}"/>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6A9498DC-33F6-C7EE-7074-65FA0644843A}"/>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720B279A-9EA7-3912-35D3-E25BF42E86D0}"/>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A2108947-4BC3-8668-65D6-2AD73D3069A9}"/>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2C9A09BB-71B6-FE4F-B58F-6AD8F4BA5528}"/>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Mux</a:t>
            </a:r>
          </a:p>
        </p:txBody>
      </p:sp>
      <p:sp>
        <p:nvSpPr>
          <p:cNvPr id="18" name="TextBox 17">
            <a:extLst>
              <a:ext uri="{FF2B5EF4-FFF2-40B4-BE49-F238E27FC236}">
                <a16:creationId xmlns:a16="http://schemas.microsoft.com/office/drawing/2014/main" id="{17C1A32F-C614-54E7-294F-6B9690F54658}"/>
              </a:ext>
            </a:extLst>
          </p:cNvPr>
          <p:cNvSpPr txBox="1"/>
          <p:nvPr/>
        </p:nvSpPr>
        <p:spPr>
          <a:xfrm>
            <a:off x="838200" y="3781730"/>
            <a:ext cx="14097000" cy="1815882"/>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Many to One</a:t>
            </a: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It has N inputs and Only one Output</a:t>
            </a: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It will take select the input line with the help </a:t>
            </a: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of select lines  </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1C27220-8AE7-7C7F-BDDF-4FE0E2CAF9F6}"/>
              </a:ext>
            </a:extLst>
          </p:cNvPr>
          <p:cNvPicPr>
            <a:picLocks noChangeAspect="1"/>
          </p:cNvPicPr>
          <p:nvPr/>
        </p:nvPicPr>
        <p:blipFill>
          <a:blip r:embed="rId5"/>
          <a:stretch>
            <a:fillRect/>
          </a:stretch>
        </p:blipFill>
        <p:spPr>
          <a:xfrm>
            <a:off x="7878786" y="1882540"/>
            <a:ext cx="7582557" cy="74301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a:contourClr>
              <a:srgbClr val="C0C0C0"/>
            </a:contourClr>
          </a:sp3d>
        </p:spPr>
      </p:pic>
    </p:spTree>
    <p:custDataLst>
      <p:tags r:id="rId1"/>
    </p:custDataLst>
    <p:extLst>
      <p:ext uri="{BB962C8B-B14F-4D97-AF65-F5344CB8AC3E}">
        <p14:creationId xmlns:p14="http://schemas.microsoft.com/office/powerpoint/2010/main" val="3276543464"/>
      </p:ext>
    </p:extLst>
  </p:cSld>
  <p:clrMapOvr>
    <a:masterClrMapping/>
  </p:clrMapOvr>
  <p:transition spd="med" advTm="377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361FA5-EA5B-02C4-0B4B-595FA6B6FDF3}"/>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5BDB76BB-AD6B-84DD-7BB3-4560EBBDAACE}"/>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5A1AA9DF-FB97-89EE-D3A4-18894DA715A7}"/>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3EAE7B76-2EC8-9F87-81DA-43E72B3654C4}"/>
              </a:ext>
            </a:extLst>
          </p:cNvPr>
          <p:cNvGrpSpPr/>
          <p:nvPr/>
        </p:nvGrpSpPr>
        <p:grpSpPr>
          <a:xfrm>
            <a:off x="312648" y="3180595"/>
            <a:ext cx="15148103" cy="6232551"/>
            <a:chOff x="0" y="0"/>
            <a:chExt cx="3989624" cy="1641495"/>
          </a:xfrm>
        </p:grpSpPr>
        <p:sp>
          <p:nvSpPr>
            <p:cNvPr id="8" name="Freeform 4">
              <a:extLst>
                <a:ext uri="{FF2B5EF4-FFF2-40B4-BE49-F238E27FC236}">
                  <a16:creationId xmlns:a16="http://schemas.microsoft.com/office/drawing/2014/main" id="{CA173158-D0B3-C718-9D20-CD83DC1E6AF4}"/>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6773607D-0D0E-A156-ABA1-65222A517E8A}"/>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4437A633-E70B-868B-9A79-6A3164BE925D}"/>
              </a:ext>
            </a:extLst>
          </p:cNvPr>
          <p:cNvSpPr txBox="1"/>
          <p:nvPr/>
        </p:nvSpPr>
        <p:spPr>
          <a:xfrm>
            <a:off x="173914" y="71302"/>
            <a:ext cx="10058400" cy="30232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If we combine all these Parts It will </a:t>
            </a:r>
          </a:p>
          <a:p>
            <a:pPr algn="l">
              <a:lnSpc>
                <a:spcPts val="7699"/>
              </a:lnSpc>
            </a:pPr>
            <a:r>
              <a:rPr lang="en-US" sz="6000" b="1" dirty="0">
                <a:solidFill>
                  <a:srgbClr val="FBF9F1"/>
                </a:solidFill>
                <a:latin typeface="Poppins Bold"/>
                <a:ea typeface="Poppins Bold"/>
                <a:cs typeface="Poppins Bold"/>
                <a:sym typeface="Poppins Bold"/>
              </a:rPr>
              <a:t>look like</a:t>
            </a:r>
          </a:p>
        </p:txBody>
      </p:sp>
      <p:pic>
        <p:nvPicPr>
          <p:cNvPr id="3" name="Picture 2">
            <a:extLst>
              <a:ext uri="{FF2B5EF4-FFF2-40B4-BE49-F238E27FC236}">
                <a16:creationId xmlns:a16="http://schemas.microsoft.com/office/drawing/2014/main" id="{9B17CCE5-0893-4166-F4E0-5CE2A8DE1800}"/>
              </a:ext>
            </a:extLst>
          </p:cNvPr>
          <p:cNvPicPr>
            <a:picLocks noChangeAspect="1"/>
          </p:cNvPicPr>
          <p:nvPr/>
        </p:nvPicPr>
        <p:blipFill>
          <a:blip r:embed="rId5"/>
          <a:stretch>
            <a:fillRect/>
          </a:stretch>
        </p:blipFill>
        <p:spPr>
          <a:xfrm>
            <a:off x="447558" y="3213764"/>
            <a:ext cx="9511111" cy="6377212"/>
          </a:xfrm>
          <a:prstGeom prst="roundRect">
            <a:avLst>
              <a:gd name="adj" fmla="val 4167"/>
            </a:avLst>
          </a:prstGeom>
          <a:solidFill>
            <a:srgbClr val="FFFFFF"/>
          </a:solidFill>
          <a:ln w="76200" cap="sq">
            <a:noFill/>
            <a:miter lim="800000"/>
          </a:ln>
          <a:effectLst>
            <a:outerShdw blurRad="44450" dist="27940" dir="5400000" algn="ctr">
              <a:srgbClr val="000000">
                <a:alpha val="32000"/>
              </a:srgbClr>
            </a:outerShdw>
            <a:reflection blurRad="12700" stA="33000" endPos="28000" dist="5000" dir="5400000" sy="-100000" algn="bl" rotWithShape="0"/>
          </a:effectLst>
          <a:scene3d>
            <a:camera prst="perspectiveRight"/>
            <a:lightRig rig="balanced" dir="t">
              <a:rot lat="0" lon="0" rev="8700000"/>
            </a:lightRig>
          </a:scene3d>
          <a:sp3d>
            <a:bevelT w="190500" h="38100"/>
          </a:sp3d>
        </p:spPr>
      </p:pic>
      <p:sp>
        <p:nvSpPr>
          <p:cNvPr id="4" name="TextBox 3">
            <a:extLst>
              <a:ext uri="{FF2B5EF4-FFF2-40B4-BE49-F238E27FC236}">
                <a16:creationId xmlns:a16="http://schemas.microsoft.com/office/drawing/2014/main" id="{05659ED7-622F-D4FF-1134-7AFC14BC0BEB}"/>
              </a:ext>
            </a:extLst>
          </p:cNvPr>
          <p:cNvSpPr txBox="1"/>
          <p:nvPr/>
        </p:nvSpPr>
        <p:spPr>
          <a:xfrm>
            <a:off x="136322" y="3180428"/>
            <a:ext cx="4633790" cy="2862322"/>
          </a:xfrm>
          <a:prstGeom prst="rect">
            <a:avLst/>
          </a:prstGeom>
          <a:noFill/>
        </p:spPr>
        <p:txBody>
          <a:bodyPr wrap="square" rtlCol="0">
            <a:spAutoFit/>
          </a:bodyPr>
          <a:lstStyle/>
          <a:p>
            <a:r>
              <a:rPr lang="en-IN" sz="6000" b="1" dirty="0">
                <a:ln w="6600">
                  <a:solidFill>
                    <a:schemeClr val="accent2"/>
                  </a:solidFill>
                  <a:prstDash val="solid"/>
                </a:ln>
                <a:solidFill>
                  <a:srgbClr val="FFFFFF"/>
                </a:solidFill>
                <a:effectLst>
                  <a:outerShdw dist="38100" dir="2700000" algn="tl" rotWithShape="0">
                    <a:schemeClr val="accent2"/>
                  </a:outerShdw>
                </a:effectLst>
              </a:rPr>
              <a:t>Register with 2 read ports will look like</a:t>
            </a:r>
          </a:p>
        </p:txBody>
      </p:sp>
      <p:pic>
        <p:nvPicPr>
          <p:cNvPr id="6" name="Picture 5">
            <a:extLst>
              <a:ext uri="{FF2B5EF4-FFF2-40B4-BE49-F238E27FC236}">
                <a16:creationId xmlns:a16="http://schemas.microsoft.com/office/drawing/2014/main" id="{62C31532-F608-DFDB-C00D-4435C04A9843}"/>
              </a:ext>
            </a:extLst>
          </p:cNvPr>
          <p:cNvPicPr>
            <a:picLocks noChangeAspect="1"/>
          </p:cNvPicPr>
          <p:nvPr/>
        </p:nvPicPr>
        <p:blipFill>
          <a:blip r:embed="rId6"/>
          <a:stretch>
            <a:fillRect/>
          </a:stretch>
        </p:blipFill>
        <p:spPr>
          <a:xfrm>
            <a:off x="8755423" y="3934670"/>
            <a:ext cx="10999318" cy="472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Left"/>
            <a:lightRig rig="threePt" dir="t"/>
          </a:scene3d>
        </p:spPr>
      </p:pic>
      <p:pic>
        <p:nvPicPr>
          <p:cNvPr id="13" name="Picture 12">
            <a:extLst>
              <a:ext uri="{FF2B5EF4-FFF2-40B4-BE49-F238E27FC236}">
                <a16:creationId xmlns:a16="http://schemas.microsoft.com/office/drawing/2014/main" id="{222973A4-425D-FD11-E6B4-E505465BD7BF}"/>
              </a:ext>
            </a:extLst>
          </p:cNvPr>
          <p:cNvPicPr>
            <a:picLocks noChangeAspect="1"/>
          </p:cNvPicPr>
          <p:nvPr/>
        </p:nvPicPr>
        <p:blipFill>
          <a:blip r:embed="rId7"/>
          <a:stretch>
            <a:fillRect/>
          </a:stretch>
        </p:blipFill>
        <p:spPr>
          <a:xfrm>
            <a:off x="5266518" y="1308201"/>
            <a:ext cx="11469701" cy="8116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Front"/>
            <a:lightRig rig="threePt" dir="t"/>
          </a:scene3d>
        </p:spPr>
      </p:pic>
      <p:sp>
        <p:nvSpPr>
          <p:cNvPr id="18" name="TextBox 17">
            <a:extLst>
              <a:ext uri="{FF2B5EF4-FFF2-40B4-BE49-F238E27FC236}">
                <a16:creationId xmlns:a16="http://schemas.microsoft.com/office/drawing/2014/main" id="{DBD9E659-98F3-00E8-6E3F-C137B5E54482}"/>
              </a:ext>
            </a:extLst>
          </p:cNvPr>
          <p:cNvSpPr txBox="1"/>
          <p:nvPr/>
        </p:nvSpPr>
        <p:spPr>
          <a:xfrm>
            <a:off x="5965335" y="873854"/>
            <a:ext cx="14097000" cy="3539430"/>
          </a:xfrm>
          <a:prstGeom prst="rect">
            <a:avLst/>
          </a:prstGeom>
          <a:noFill/>
        </p:spPr>
        <p:txBody>
          <a:bodyPr wrap="square">
            <a:spAutoFit/>
          </a:bodyPr>
          <a:lstStyle/>
          <a:p>
            <a:pPr marL="457200" indent="-457200">
              <a:buFont typeface="Arial" panose="020B0604020202020204" pitchFamily="34" charset="0"/>
              <a:buChar char="•"/>
            </a:pPr>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Decoder is Connected to </a:t>
            </a:r>
          </a:p>
          <a:p>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Clock of register(as write port)</a:t>
            </a:r>
          </a:p>
          <a:p>
            <a:pPr marL="457200" indent="-457200">
              <a:buFont typeface="Arial" panose="020B0604020202020204" pitchFamily="34" charset="0"/>
              <a:buChar char="•"/>
            </a:pPr>
            <a:endPar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Data In is connected to D’s of shift </a:t>
            </a:r>
          </a:p>
          <a:p>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Register</a:t>
            </a:r>
          </a:p>
          <a:p>
            <a:pPr marL="457200" indent="-457200">
              <a:buFont typeface="Arial" panose="020B0604020202020204" pitchFamily="34" charset="0"/>
              <a:buChar char="•"/>
            </a:pPr>
            <a:endPar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Mux input lines are connected to Q</a:t>
            </a:r>
          </a:p>
          <a:p>
            <a:r>
              <a:rPr 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Port of Register</a:t>
            </a:r>
          </a:p>
        </p:txBody>
      </p:sp>
    </p:spTree>
    <p:custDataLst>
      <p:tags r:id="rId1"/>
    </p:custDataLst>
    <p:extLst>
      <p:ext uri="{BB962C8B-B14F-4D97-AF65-F5344CB8AC3E}">
        <p14:creationId xmlns:p14="http://schemas.microsoft.com/office/powerpoint/2010/main" val="2048854799"/>
      </p:ext>
    </p:extLst>
  </p:cSld>
  <p:clrMapOvr>
    <a:masterClrMapping/>
  </p:clrMapOvr>
  <mc:AlternateContent xmlns:mc="http://schemas.openxmlformats.org/markup-compatibility/2006" xmlns:p14="http://schemas.microsoft.com/office/powerpoint/2010/main">
    <mc:Choice Requires="p14">
      <p:transition spd="slow" p14:dur="2000" advTm="8513"/>
    </mc:Choice>
    <mc:Fallback xmlns="">
      <p:transition spd="slow" advTm="8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3"/>
                                        </p:tgtEl>
                                        <p:attrNameLst>
                                          <p:attrName>ppt_x</p:attrName>
                                        </p:attrNameLst>
                                      </p:cBhvr>
                                      <p:tavLst>
                                        <p:tav tm="0">
                                          <p:val>
                                            <p:strVal val="ppt_x"/>
                                          </p:val>
                                        </p:tav>
                                        <p:tav tm="100000">
                                          <p:val>
                                            <p:strVal val="ppt_x"/>
                                          </p:val>
                                        </p:tav>
                                      </p:tavLst>
                                    </p:anim>
                                    <p:anim calcmode="lin" valueType="num">
                                      <p:cBhvr additive="base">
                                        <p:cTn id="24" dur="500"/>
                                        <p:tgtEl>
                                          <p:spTgt spid="3"/>
                                        </p:tgtEl>
                                        <p:attrNameLst>
                                          <p:attrName>ppt_y</p:attrName>
                                        </p:attrNameLst>
                                      </p:cBhvr>
                                      <p:tavLst>
                                        <p:tav tm="0">
                                          <p:val>
                                            <p:strVal val="ppt_y"/>
                                          </p:val>
                                        </p:tav>
                                        <p:tav tm="100000">
                                          <p:val>
                                            <p:strVal val="1+ppt_h/2"/>
                                          </p:val>
                                        </p:tav>
                                      </p:tavLst>
                                    </p:anim>
                                    <p:set>
                                      <p:cBhvr>
                                        <p:cTn id="25" dur="1" fill="hold">
                                          <p:stCondLst>
                                            <p:cond delay="499"/>
                                          </p:stCondLst>
                                        </p:cTn>
                                        <p:tgtEl>
                                          <p:spTgt spid="3"/>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6"/>
                                        </p:tgtEl>
                                        <p:attrNameLst>
                                          <p:attrName>ppt_x</p:attrName>
                                        </p:attrNameLst>
                                      </p:cBhvr>
                                      <p:tavLst>
                                        <p:tav tm="0">
                                          <p:val>
                                            <p:strVal val="ppt_x"/>
                                          </p:val>
                                        </p:tav>
                                        <p:tav tm="100000">
                                          <p:val>
                                            <p:strVal val="ppt_x"/>
                                          </p:val>
                                        </p:tav>
                                      </p:tavLst>
                                    </p:anim>
                                    <p:anim calcmode="lin" valueType="num">
                                      <p:cBhvr additive="base">
                                        <p:cTn id="28" dur="500"/>
                                        <p:tgtEl>
                                          <p:spTgt spid="6"/>
                                        </p:tgtEl>
                                        <p:attrNameLst>
                                          <p:attrName>ppt_y</p:attrName>
                                        </p:attrNameLst>
                                      </p:cBhvr>
                                      <p:tavLst>
                                        <p:tav tm="0">
                                          <p:val>
                                            <p:strVal val="ppt_y"/>
                                          </p:val>
                                        </p:tav>
                                        <p:tav tm="100000">
                                          <p:val>
                                            <p:strVal val="1+ppt_h/2"/>
                                          </p:val>
                                        </p:tav>
                                      </p:tavLst>
                                    </p:anim>
                                    <p:set>
                                      <p:cBhvr>
                                        <p:cTn id="29" dur="1" fill="hold">
                                          <p:stCondLst>
                                            <p:cond delay="499"/>
                                          </p:stCondLst>
                                        </p:cTn>
                                        <p:tgtEl>
                                          <p:spTgt spid="6"/>
                                        </p:tgtEl>
                                        <p:attrNameLst>
                                          <p:attrName>style.visibility</p:attrName>
                                        </p:attrNameLst>
                                      </p:cBhvr>
                                      <p:to>
                                        <p:strVal val="hidden"/>
                                      </p:to>
                                    </p:set>
                                  </p:childTnLst>
                                </p:cTn>
                              </p:par>
                              <p:par>
                                <p:cTn id="30" presetID="2" presetClass="exit" presetSubtype="4" fill="hold" grpId="1" nodeType="withEffect">
                                  <p:stCondLst>
                                    <p:cond delay="0"/>
                                  </p:stCondLst>
                                  <p:childTnLst>
                                    <p:anim calcmode="lin" valueType="num">
                                      <p:cBhvr additive="base">
                                        <p:cTn id="31" dur="500"/>
                                        <p:tgtEl>
                                          <p:spTgt spid="18"/>
                                        </p:tgtEl>
                                        <p:attrNameLst>
                                          <p:attrName>ppt_x</p:attrName>
                                        </p:attrNameLst>
                                      </p:cBhvr>
                                      <p:tavLst>
                                        <p:tav tm="0">
                                          <p:val>
                                            <p:strVal val="ppt_x"/>
                                          </p:val>
                                        </p:tav>
                                        <p:tav tm="100000">
                                          <p:val>
                                            <p:strVal val="ppt_x"/>
                                          </p:val>
                                        </p:tav>
                                      </p:tavLst>
                                    </p:anim>
                                    <p:anim calcmode="lin" valueType="num">
                                      <p:cBhvr additive="base">
                                        <p:cTn id="32" dur="500"/>
                                        <p:tgtEl>
                                          <p:spTgt spid="18"/>
                                        </p:tgtEl>
                                        <p:attrNameLst>
                                          <p:attrName>ppt_y</p:attrName>
                                        </p:attrNameLst>
                                      </p:cBhvr>
                                      <p:tavLst>
                                        <p:tav tm="0">
                                          <p:val>
                                            <p:strVal val="ppt_y"/>
                                          </p:val>
                                        </p:tav>
                                        <p:tav tm="100000">
                                          <p:val>
                                            <p:strVal val="1+ppt_h/2"/>
                                          </p:val>
                                        </p:tav>
                                      </p:tavLst>
                                    </p:anim>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784A98-3E9F-8EDA-49DC-CB6376A7C7FB}"/>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D6AED27E-A933-1F0F-C5E2-8A4EB61FDA60}"/>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5"/>
            <a:stretch>
              <a:fillRect l="-18302" b="-143185"/>
            </a:stretch>
          </a:blipFill>
        </p:spPr>
      </p:sp>
      <p:sp>
        <p:nvSpPr>
          <p:cNvPr id="11" name="Freeform 2">
            <a:extLst>
              <a:ext uri="{FF2B5EF4-FFF2-40B4-BE49-F238E27FC236}">
                <a16:creationId xmlns:a16="http://schemas.microsoft.com/office/drawing/2014/main" id="{77C30507-0FB5-9A2E-9353-CBC13691DEAA}"/>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6"/>
            <a:stretch>
              <a:fillRect/>
            </a:stretch>
          </a:blipFill>
        </p:spPr>
      </p:sp>
      <p:grpSp>
        <p:nvGrpSpPr>
          <p:cNvPr id="7" name="Group 3">
            <a:extLst>
              <a:ext uri="{FF2B5EF4-FFF2-40B4-BE49-F238E27FC236}">
                <a16:creationId xmlns:a16="http://schemas.microsoft.com/office/drawing/2014/main" id="{8744F1DF-23C8-3CB8-AC89-737990906076}"/>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4DCC6A13-4DF6-AC65-5C0B-C016CFC78EC4}"/>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1F8BCB0F-BDC9-52B2-1B9A-BA2FF677F365}"/>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0B2A3E71-309C-B325-8C5C-3C1DFE473334}"/>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Final Output For Register</a:t>
            </a:r>
          </a:p>
        </p:txBody>
      </p:sp>
      <p:pic>
        <p:nvPicPr>
          <p:cNvPr id="3" name="Video 2">
            <a:hlinkClick r:id="" action="ppaction://media"/>
            <a:extLst>
              <a:ext uri="{FF2B5EF4-FFF2-40B4-BE49-F238E27FC236}">
                <a16:creationId xmlns:a16="http://schemas.microsoft.com/office/drawing/2014/main" id="{9E93C4B3-5764-85AD-25A1-C30B184D08C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pic>
        <p:nvPicPr>
          <p:cNvPr id="6" name="Picture 5">
            <a:extLst>
              <a:ext uri="{FF2B5EF4-FFF2-40B4-BE49-F238E27FC236}">
                <a16:creationId xmlns:a16="http://schemas.microsoft.com/office/drawing/2014/main" id="{DBBE9E14-1CB7-960D-CFFB-0A53BB6EFD28}"/>
              </a:ext>
            </a:extLst>
          </p:cNvPr>
          <p:cNvPicPr>
            <a:picLocks noChangeAspect="1"/>
          </p:cNvPicPr>
          <p:nvPr/>
        </p:nvPicPr>
        <p:blipFill>
          <a:blip r:embed="rId8"/>
          <a:stretch>
            <a:fillRect/>
          </a:stretch>
        </p:blipFill>
        <p:spPr>
          <a:xfrm>
            <a:off x="2301697" y="2301364"/>
            <a:ext cx="14765811" cy="74972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318199616"/>
      </p:ext>
    </p:extLst>
  </p:cSld>
  <p:clrMapOvr>
    <a:masterClrMapping/>
  </p:clrMapOvr>
  <mc:AlternateContent xmlns:mc="http://schemas.openxmlformats.org/markup-compatibility/2006" xmlns:p14="http://schemas.microsoft.com/office/powerpoint/2010/main">
    <mc:Choice Requires="p14">
      <p:transition spd="slow" p14:dur="2000" advTm="3583"/>
    </mc:Choice>
    <mc:Fallback xmlns="">
      <p:transition spd="slow" advTm="3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631679" y="475676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798106" y="869632"/>
            <a:ext cx="51996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What is ALU</a:t>
            </a:r>
          </a:p>
        </p:txBody>
      </p:sp>
      <p:sp>
        <p:nvSpPr>
          <p:cNvPr id="11" name="TextBox 11"/>
          <p:cNvSpPr txBox="1"/>
          <p:nvPr/>
        </p:nvSpPr>
        <p:spPr>
          <a:xfrm>
            <a:off x="9798106" y="1631944"/>
            <a:ext cx="7461194" cy="182389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ALU stands for Arithmetic Logic Unit, which is a digital circuit that performs arithmetic and logical operations in a computer's central processing unit (CPU). ALUs are a fundamental building block of many computing circuits, including graphics processing units (GPUs) and floating-point units (FPUs)</a:t>
            </a:r>
          </a:p>
        </p:txBody>
      </p:sp>
      <p:sp>
        <p:nvSpPr>
          <p:cNvPr id="12" name="TextBox 12"/>
          <p:cNvSpPr txBox="1"/>
          <p:nvPr/>
        </p:nvSpPr>
        <p:spPr>
          <a:xfrm>
            <a:off x="1028700" y="6059170"/>
            <a:ext cx="5853180" cy="2543004"/>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ALU</a:t>
            </a:r>
          </a:p>
          <a:p>
            <a:pPr algn="l">
              <a:lnSpc>
                <a:spcPts val="6600"/>
              </a:lnSpc>
            </a:pPr>
            <a:r>
              <a:rPr lang="en-US" sz="6000" b="1" dirty="0">
                <a:solidFill>
                  <a:srgbClr val="FBF9F1"/>
                </a:solidFill>
                <a:latin typeface="Poppins Bold"/>
                <a:ea typeface="Poppins Bold"/>
                <a:cs typeface="Poppins Bold"/>
                <a:sym typeface="Poppins Bold"/>
              </a:rPr>
              <a:t>Arithmetic Logic Unit</a:t>
            </a:r>
          </a:p>
        </p:txBody>
      </p:sp>
      <p:sp>
        <p:nvSpPr>
          <p:cNvPr id="13" name="TextBox 13"/>
          <p:cNvSpPr txBox="1"/>
          <p:nvPr/>
        </p:nvSpPr>
        <p:spPr>
          <a:xfrm>
            <a:off x="9688538" y="4738581"/>
            <a:ext cx="51996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Operations List:</a:t>
            </a:r>
          </a:p>
        </p:txBody>
      </p:sp>
      <p:sp>
        <p:nvSpPr>
          <p:cNvPr id="14" name="TextBox 14"/>
          <p:cNvSpPr txBox="1"/>
          <p:nvPr/>
        </p:nvSpPr>
        <p:spPr>
          <a:xfrm>
            <a:off x="9688538" y="4738581"/>
            <a:ext cx="7461194" cy="4670830"/>
          </a:xfrm>
          <a:prstGeom prst="rect">
            <a:avLst/>
          </a:prstGeom>
        </p:spPr>
        <p:txBody>
          <a:bodyPr lIns="0" tIns="0" rIns="0" bIns="0" rtlCol="0" anchor="t">
            <a:spAutoFit/>
          </a:bodyPr>
          <a:lstStyle/>
          <a:p>
            <a:pPr algn="l">
              <a:lnSpc>
                <a:spcPts val="2940"/>
              </a:lnSpc>
              <a:spcBef>
                <a:spcPct val="0"/>
              </a:spcBef>
            </a:pPr>
            <a:endParaRPr lang="en-US" sz="2100" dirty="0">
              <a:solidFill>
                <a:srgbClr val="E5E1DA"/>
              </a:solidFill>
              <a:latin typeface="Lato"/>
              <a:ea typeface="Lato"/>
              <a:cs typeface="Lato"/>
              <a:sym typeface="Lato"/>
            </a:endParaRPr>
          </a:p>
          <a:p>
            <a:pPr algn="l">
              <a:lnSpc>
                <a:spcPct val="150000"/>
              </a:lnSpc>
              <a:spcBef>
                <a:spcPct val="0"/>
              </a:spcBef>
            </a:pPr>
            <a:endParaRPr lang="en-US" sz="2100" dirty="0">
              <a:solidFill>
                <a:srgbClr val="E5E1DA"/>
              </a:solidFill>
              <a:latin typeface="Lato"/>
              <a:ea typeface="Lato"/>
              <a:cs typeface="Lato"/>
              <a:sym typeface="Lato"/>
            </a:endParaRPr>
          </a:p>
          <a:p>
            <a:pPr algn="l">
              <a:lnSpc>
                <a:spcPct val="150000"/>
              </a:lnSpc>
              <a:spcBef>
                <a:spcPct val="0"/>
              </a:spcBef>
            </a:pPr>
            <a:r>
              <a:rPr lang="en-US" sz="2100" dirty="0">
                <a:solidFill>
                  <a:srgbClr val="E5E1DA"/>
                </a:solidFill>
                <a:latin typeface="Lato"/>
                <a:ea typeface="Lato"/>
                <a:cs typeface="Lato"/>
                <a:sym typeface="Lato"/>
              </a:rPr>
              <a:t>1. Addition (`</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3'b000`)  </a:t>
            </a:r>
          </a:p>
          <a:p>
            <a:pPr algn="l">
              <a:lnSpc>
                <a:spcPct val="150000"/>
              </a:lnSpc>
              <a:spcBef>
                <a:spcPct val="0"/>
              </a:spcBef>
            </a:pPr>
            <a:r>
              <a:rPr lang="en-US" sz="2100" dirty="0">
                <a:solidFill>
                  <a:srgbClr val="E5E1DA"/>
                </a:solidFill>
                <a:latin typeface="Lato"/>
                <a:ea typeface="Lato"/>
                <a:cs typeface="Lato"/>
                <a:sym typeface="Lato"/>
              </a:rPr>
              <a:t>2. Subtraction(`</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3'b001`)  </a:t>
            </a:r>
          </a:p>
          <a:p>
            <a:pPr algn="l">
              <a:lnSpc>
                <a:spcPct val="150000"/>
              </a:lnSpc>
              <a:spcBef>
                <a:spcPct val="0"/>
              </a:spcBef>
            </a:pPr>
            <a:r>
              <a:rPr lang="en-US" sz="2100" dirty="0">
                <a:solidFill>
                  <a:srgbClr val="E5E1DA"/>
                </a:solidFill>
                <a:latin typeface="Lato"/>
                <a:ea typeface="Lato"/>
                <a:cs typeface="Lato"/>
                <a:sym typeface="Lato"/>
              </a:rPr>
              <a:t>3. Bitwise AND (`</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3'b010`)  </a:t>
            </a:r>
          </a:p>
          <a:p>
            <a:pPr algn="l">
              <a:lnSpc>
                <a:spcPct val="150000"/>
              </a:lnSpc>
              <a:spcBef>
                <a:spcPct val="0"/>
              </a:spcBef>
            </a:pPr>
            <a:r>
              <a:rPr lang="en-US" sz="2100" dirty="0">
                <a:solidFill>
                  <a:srgbClr val="E5E1DA"/>
                </a:solidFill>
                <a:latin typeface="Lato"/>
                <a:ea typeface="Lato"/>
                <a:cs typeface="Lato"/>
                <a:sym typeface="Lato"/>
              </a:rPr>
              <a:t>4. Bitwise OR (`</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3'b011`)  </a:t>
            </a:r>
          </a:p>
          <a:p>
            <a:pPr algn="l">
              <a:lnSpc>
                <a:spcPct val="150000"/>
              </a:lnSpc>
              <a:spcBef>
                <a:spcPct val="0"/>
              </a:spcBef>
            </a:pPr>
            <a:r>
              <a:rPr lang="en-US" sz="2100" dirty="0">
                <a:solidFill>
                  <a:srgbClr val="E5E1DA"/>
                </a:solidFill>
                <a:latin typeface="Lato"/>
                <a:ea typeface="Lato"/>
                <a:cs typeface="Lato"/>
                <a:sym typeface="Lato"/>
              </a:rPr>
              <a:t>5. Multiplication** (`</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3'b100`)  </a:t>
            </a:r>
          </a:p>
          <a:p>
            <a:pPr algn="l">
              <a:lnSpc>
                <a:spcPct val="150000"/>
              </a:lnSpc>
              <a:spcBef>
                <a:spcPct val="0"/>
              </a:spcBef>
            </a:pPr>
            <a:r>
              <a:rPr lang="en-US" sz="2100" dirty="0">
                <a:solidFill>
                  <a:srgbClr val="E5E1DA"/>
                </a:solidFill>
                <a:latin typeface="Lato"/>
                <a:ea typeface="Lato"/>
                <a:cs typeface="Lato"/>
                <a:sym typeface="Lato"/>
              </a:rPr>
              <a:t>6. Set on Less Than (SLT)(`</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3'b101`)  </a:t>
            </a:r>
          </a:p>
          <a:p>
            <a:pPr algn="l">
              <a:lnSpc>
                <a:spcPct val="150000"/>
              </a:lnSpc>
              <a:spcBef>
                <a:spcPct val="0"/>
              </a:spcBef>
            </a:pPr>
            <a:r>
              <a:rPr lang="en-US" sz="2100" dirty="0">
                <a:solidFill>
                  <a:srgbClr val="E5E1DA"/>
                </a:solidFill>
                <a:latin typeface="Lato"/>
                <a:ea typeface="Lato"/>
                <a:cs typeface="Lato"/>
                <a:sym typeface="Lato"/>
              </a:rPr>
              <a:t>7. Division (`</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3'b110`)  </a:t>
            </a:r>
          </a:p>
          <a:p>
            <a:pPr algn="l">
              <a:lnSpc>
                <a:spcPct val="150000"/>
              </a:lnSpc>
              <a:spcBef>
                <a:spcPct val="0"/>
              </a:spcBef>
            </a:pPr>
            <a:r>
              <a:rPr lang="en-US" sz="2100" dirty="0">
                <a:solidFill>
                  <a:srgbClr val="E5E1DA"/>
                </a:solidFill>
                <a:latin typeface="Lato"/>
                <a:ea typeface="Lato"/>
                <a:cs typeface="Lato"/>
                <a:sym typeface="Lato"/>
              </a:rPr>
              <a:t>8. Modulus(`</a:t>
            </a:r>
            <a:r>
              <a:rPr lang="en-US" sz="2100" dirty="0" err="1">
                <a:solidFill>
                  <a:srgbClr val="E5E1DA"/>
                </a:solidFill>
                <a:latin typeface="Lato"/>
                <a:ea typeface="Lato"/>
                <a:cs typeface="Lato"/>
                <a:sym typeface="Lato"/>
              </a:rPr>
              <a:t>ALUControl</a:t>
            </a:r>
            <a:r>
              <a:rPr lang="en-US" sz="2100" dirty="0">
                <a:solidFill>
                  <a:srgbClr val="E5E1DA"/>
                </a:solidFill>
                <a:latin typeface="Lato"/>
                <a:ea typeface="Lato"/>
                <a:cs typeface="Lato"/>
                <a:sym typeface="Lato"/>
              </a:rPr>
              <a:t> = 3'b111`) </a:t>
            </a:r>
          </a:p>
        </p:txBody>
      </p:sp>
    </p:spTree>
  </p:cSld>
  <p:clrMapOvr>
    <a:masterClrMapping/>
  </p:clrMapOvr>
  <mc:AlternateContent xmlns:mc="http://schemas.openxmlformats.org/markup-compatibility/2006" xmlns:p14="http://schemas.microsoft.com/office/powerpoint/2010/main">
    <mc:Choice Requires="p14">
      <p:transition spd="slow" p14:dur="2000" advTm="1216"/>
    </mc:Choice>
    <mc:Fallback xmlns="">
      <p:transition spd="slow" advTm="12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15E03D-699C-394B-E2AA-114C403FC341}"/>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426363F6-DDD9-F871-3D6D-7F3ADEDC763C}"/>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506B17C8-9241-C0F4-1D95-EEF9D539A113}"/>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04B7DB68-DF8B-1867-84CD-F7184EAE3B04}"/>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5F34C40F-D329-0571-4421-D1697FEC9CE9}"/>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E27642CB-7990-E4AD-80C3-70ADDB406941}"/>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15F5B7B8-2115-329A-A759-4CE34A3C535E}"/>
              </a:ext>
            </a:extLst>
          </p:cNvPr>
          <p:cNvSpPr txBox="1"/>
          <p:nvPr/>
        </p:nvSpPr>
        <p:spPr>
          <a:xfrm>
            <a:off x="228600" y="421077"/>
            <a:ext cx="10702368" cy="203581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ALU Operations </a:t>
            </a:r>
          </a:p>
          <a:p>
            <a:pPr algn="l">
              <a:lnSpc>
                <a:spcPts val="7699"/>
              </a:lnSpc>
            </a:pPr>
            <a:r>
              <a:rPr lang="en-US" sz="6000" b="1" dirty="0">
                <a:solidFill>
                  <a:srgbClr val="FBF9F1"/>
                </a:solidFill>
                <a:latin typeface="Poppins Bold"/>
                <a:ea typeface="Poppins Bold"/>
                <a:cs typeface="Poppins Bold"/>
                <a:sym typeface="Poppins Bold"/>
              </a:rPr>
              <a:t>C=[29:27]</a:t>
            </a:r>
          </a:p>
        </p:txBody>
      </p:sp>
      <p:sp>
        <p:nvSpPr>
          <p:cNvPr id="18" name="TextBox 17">
            <a:extLst>
              <a:ext uri="{FF2B5EF4-FFF2-40B4-BE49-F238E27FC236}">
                <a16:creationId xmlns:a16="http://schemas.microsoft.com/office/drawing/2014/main" id="{F1FB3F60-806F-A085-EF86-ACB7430DA15C}"/>
              </a:ext>
            </a:extLst>
          </p:cNvPr>
          <p:cNvSpPr txBox="1"/>
          <p:nvPr/>
        </p:nvSpPr>
        <p:spPr>
          <a:xfrm>
            <a:off x="1219200" y="3438904"/>
            <a:ext cx="1409700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7792243-A218-BF99-D295-0939292D8323}"/>
              </a:ext>
            </a:extLst>
          </p:cNvPr>
          <p:cNvPicPr>
            <a:picLocks noChangeAspect="1"/>
          </p:cNvPicPr>
          <p:nvPr/>
        </p:nvPicPr>
        <p:blipFill>
          <a:blip r:embed="rId5">
            <a:extLst>
              <a:ext uri="{28A0092B-C50C-407E-A947-70E740481C1C}">
                <a14:useLocalDpi xmlns:a14="http://schemas.microsoft.com/office/drawing/2010/main" val="0"/>
              </a:ext>
            </a:extLst>
          </a:blip>
          <a:srcRect l="261" r="3350"/>
          <a:stretch/>
        </p:blipFill>
        <p:spPr>
          <a:xfrm>
            <a:off x="2133600" y="2375583"/>
            <a:ext cx="12625811" cy="7049051"/>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scene3d>
            <a:camera prst="obliqueTopLeft"/>
            <a:lightRig rig="threePt" dir="t"/>
          </a:scene3d>
          <a:sp3d>
            <a:bevelT w="101600" prst="riblet"/>
          </a:sp3d>
        </p:spPr>
      </p:pic>
    </p:spTree>
    <p:custDataLst>
      <p:tags r:id="rId1"/>
    </p:custDataLst>
    <p:extLst>
      <p:ext uri="{BB962C8B-B14F-4D97-AF65-F5344CB8AC3E}">
        <p14:creationId xmlns:p14="http://schemas.microsoft.com/office/powerpoint/2010/main" val="397756004"/>
      </p:ext>
    </p:extLst>
  </p:cSld>
  <p:clrMapOvr>
    <a:masterClrMapping/>
  </p:clrMapOvr>
  <mc:AlternateContent xmlns:mc="http://schemas.openxmlformats.org/markup-compatibility/2006" xmlns:p14="http://schemas.microsoft.com/office/powerpoint/2010/main">
    <mc:Choice Requires="p14">
      <p:transition spd="slow" p14:dur="2000" advTm="3342"/>
    </mc:Choice>
    <mc:Fallback xmlns="">
      <p:transition spd="slow" advTm="3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D6100A-9611-23FE-2717-FA8C2ECD31CC}"/>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7A25FA85-8C5E-9F63-9D68-E54DDDE052DE}"/>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26C1C071-505A-92B4-F8DF-114984E91723}"/>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sp>
        <p:nvSpPr>
          <p:cNvPr id="17" name="TextBox 16">
            <a:extLst>
              <a:ext uri="{FF2B5EF4-FFF2-40B4-BE49-F238E27FC236}">
                <a16:creationId xmlns:a16="http://schemas.microsoft.com/office/drawing/2014/main" id="{135BE1A6-7F33-00E8-52BB-DC80D65A01AA}"/>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Addition diagram</a:t>
            </a:r>
          </a:p>
        </p:txBody>
      </p:sp>
      <p:pic>
        <p:nvPicPr>
          <p:cNvPr id="8194" name="Picture 2" descr="Parallel Adder and Subtractor">
            <a:extLst>
              <a:ext uri="{FF2B5EF4-FFF2-40B4-BE49-F238E27FC236}">
                <a16:creationId xmlns:a16="http://schemas.microsoft.com/office/drawing/2014/main" id="{09778145-54DC-C311-EC58-997B77080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484" y="3597441"/>
            <a:ext cx="10365516" cy="4086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a:extLst>
              <a:ext uri="{FF2B5EF4-FFF2-40B4-BE49-F238E27FC236}">
                <a16:creationId xmlns:a16="http://schemas.microsoft.com/office/drawing/2014/main" id="{86BB0B50-336E-271B-80C0-60F1E0FFA4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16765"/>
            <a:ext cx="9753600" cy="495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RightFacing"/>
            <a:lightRig rig="threePt" dir="t"/>
          </a:scene3d>
        </p:spPr>
      </p:pic>
    </p:spTree>
    <p:custDataLst>
      <p:tags r:id="rId1"/>
    </p:custDataLst>
    <p:extLst>
      <p:ext uri="{BB962C8B-B14F-4D97-AF65-F5344CB8AC3E}">
        <p14:creationId xmlns:p14="http://schemas.microsoft.com/office/powerpoint/2010/main" val="2892715394"/>
      </p:ext>
    </p:extLst>
  </p:cSld>
  <p:clrMapOvr>
    <a:masterClrMapping/>
  </p:clrMapOvr>
  <mc:AlternateContent xmlns:mc="http://schemas.openxmlformats.org/markup-compatibility/2006" xmlns:p14="http://schemas.microsoft.com/office/powerpoint/2010/main">
    <mc:Choice Requires="p14">
      <p:transition spd="slow" p14:dur="2000" advTm="2033"/>
    </mc:Choice>
    <mc:Fallback xmlns="">
      <p:transition spd="slow" advTm="2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fade">
                                      <p:cBhvr>
                                        <p:cTn id="12" dur="1000"/>
                                        <p:tgtEl>
                                          <p:spTgt spid="8198"/>
                                        </p:tgtEl>
                                      </p:cBhvr>
                                    </p:animEffect>
                                    <p:anim calcmode="lin" valueType="num">
                                      <p:cBhvr>
                                        <p:cTn id="13" dur="1000" fill="hold"/>
                                        <p:tgtEl>
                                          <p:spTgt spid="8198"/>
                                        </p:tgtEl>
                                        <p:attrNameLst>
                                          <p:attrName>ppt_x</p:attrName>
                                        </p:attrNameLst>
                                      </p:cBhvr>
                                      <p:tavLst>
                                        <p:tav tm="0">
                                          <p:val>
                                            <p:strVal val="#ppt_x"/>
                                          </p:val>
                                        </p:tav>
                                        <p:tav tm="100000">
                                          <p:val>
                                            <p:strVal val="#ppt_x"/>
                                          </p:val>
                                        </p:tav>
                                      </p:tavLst>
                                    </p:anim>
                                    <p:anim calcmode="lin" valueType="num">
                                      <p:cBhvr>
                                        <p:cTn id="14"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24BEDF-CDE2-C8A5-6333-EF1CD144ACBC}"/>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65873B5C-F56E-45C1-9845-AD9558E11EE3}"/>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6DF8FFE9-7CA4-0D50-6ADA-28DBA72DAE58}"/>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0480F44D-51D2-0E54-53DA-D54C6999213B}"/>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A06623AB-CB5F-420F-EB6B-491C87C35402}"/>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C3B1D57E-36A1-DF49-59A7-CDD72685D56E}"/>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F176B547-F3CE-2355-835D-13AA25E4C758}"/>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Subtraction diagram</a:t>
            </a:r>
          </a:p>
        </p:txBody>
      </p:sp>
      <p:pic>
        <p:nvPicPr>
          <p:cNvPr id="9222" name="Picture 6">
            <a:extLst>
              <a:ext uri="{FF2B5EF4-FFF2-40B4-BE49-F238E27FC236}">
                <a16:creationId xmlns:a16="http://schemas.microsoft.com/office/drawing/2014/main" id="{4735B4B5-B6E7-A98F-A3A2-478DC9A01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 y="2706425"/>
            <a:ext cx="15148103" cy="6542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bliqueBottomRight"/>
            <a:lightRig rig="threePt" dir="t"/>
          </a:scene3d>
        </p:spPr>
      </p:pic>
      <p:pic>
        <p:nvPicPr>
          <p:cNvPr id="2" name="Picture 1">
            <a:extLst>
              <a:ext uri="{FF2B5EF4-FFF2-40B4-BE49-F238E27FC236}">
                <a16:creationId xmlns:a16="http://schemas.microsoft.com/office/drawing/2014/main" id="{797091D8-A13F-854D-5C2C-B9513848877A}"/>
              </a:ext>
            </a:extLst>
          </p:cNvPr>
          <p:cNvPicPr>
            <a:picLocks noChangeAspect="1"/>
          </p:cNvPicPr>
          <p:nvPr/>
        </p:nvPicPr>
        <p:blipFill>
          <a:blip r:embed="rId6"/>
          <a:stretch>
            <a:fillRect/>
          </a:stretch>
        </p:blipFill>
        <p:spPr>
          <a:xfrm>
            <a:off x="6781800" y="4326808"/>
            <a:ext cx="3556421" cy="372488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ustDataLst>
      <p:tags r:id="rId1"/>
    </p:custDataLst>
    <p:extLst>
      <p:ext uri="{BB962C8B-B14F-4D97-AF65-F5344CB8AC3E}">
        <p14:creationId xmlns:p14="http://schemas.microsoft.com/office/powerpoint/2010/main" val="2709304562"/>
      </p:ext>
    </p:extLst>
  </p:cSld>
  <p:clrMapOvr>
    <a:masterClrMapping/>
  </p:clrMapOvr>
  <mc:AlternateContent xmlns:mc="http://schemas.openxmlformats.org/markup-compatibility/2006" xmlns:p14="http://schemas.microsoft.com/office/powerpoint/2010/main">
    <mc:Choice Requires="p14">
      <p:transition spd="slow" p14:dur="2000" advTm="3535"/>
    </mc:Choice>
    <mc:Fallback xmlns="">
      <p:transition spd="slow" advTm="35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randombar(horizontal)">
                                      <p:cBhvr>
                                        <p:cTn id="7" dur="500"/>
                                        <p:tgtEl>
                                          <p:spTgt spid="92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73AC67-E178-860B-9ABB-900DAA5505F5}"/>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C4AA458D-3747-5A8F-31CF-6B062ABE2DE8}"/>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2"/>
            <a:stretch>
              <a:fillRect l="-18302" b="-143185"/>
            </a:stretch>
          </a:blipFill>
        </p:spPr>
      </p:sp>
      <p:sp>
        <p:nvSpPr>
          <p:cNvPr id="11" name="Freeform 2">
            <a:extLst>
              <a:ext uri="{FF2B5EF4-FFF2-40B4-BE49-F238E27FC236}">
                <a16:creationId xmlns:a16="http://schemas.microsoft.com/office/drawing/2014/main" id="{7AD11664-41E8-04F9-DB41-6F06FFDE7E5E}"/>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3"/>
            <a:stretch>
              <a:fillRect/>
            </a:stretch>
          </a:blipFill>
        </p:spPr>
      </p:sp>
      <p:grpSp>
        <p:nvGrpSpPr>
          <p:cNvPr id="7" name="Group 3">
            <a:extLst>
              <a:ext uri="{FF2B5EF4-FFF2-40B4-BE49-F238E27FC236}">
                <a16:creationId xmlns:a16="http://schemas.microsoft.com/office/drawing/2014/main" id="{F4595310-0AC6-16CE-BAD1-1ED3AD422B55}"/>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94C3E27F-2204-4075-9503-9109BC599271}"/>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5720B18E-F65C-0721-B16C-86DE6838B64B}"/>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C9FF5776-F49D-E0CE-A05E-0C0EF434013C}"/>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Bitwise And Or Circuit</a:t>
            </a:r>
          </a:p>
        </p:txBody>
      </p:sp>
      <p:sp>
        <p:nvSpPr>
          <p:cNvPr id="18" name="TextBox 17">
            <a:extLst>
              <a:ext uri="{FF2B5EF4-FFF2-40B4-BE49-F238E27FC236}">
                <a16:creationId xmlns:a16="http://schemas.microsoft.com/office/drawing/2014/main" id="{25A779F9-AB4D-143D-F64B-C9432240ACE3}"/>
              </a:ext>
            </a:extLst>
          </p:cNvPr>
          <p:cNvSpPr txBox="1"/>
          <p:nvPr/>
        </p:nvSpPr>
        <p:spPr>
          <a:xfrm>
            <a:off x="4343400" y="6049975"/>
            <a:ext cx="1409700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0F3B5DB-1A23-A4AA-2FEF-79DD87BEBAE8}"/>
              </a:ext>
            </a:extLst>
          </p:cNvPr>
          <p:cNvPicPr>
            <a:picLocks noChangeAspect="1"/>
          </p:cNvPicPr>
          <p:nvPr/>
        </p:nvPicPr>
        <p:blipFill>
          <a:blip r:embed="rId4"/>
          <a:stretch>
            <a:fillRect/>
          </a:stretch>
        </p:blipFill>
        <p:spPr>
          <a:xfrm>
            <a:off x="2114767" y="3007195"/>
            <a:ext cx="4887007" cy="6058746"/>
          </a:xfrm>
          <a:prstGeom prst="rect">
            <a:avLst/>
          </a:prstGeom>
        </p:spPr>
      </p:pic>
      <p:pic>
        <p:nvPicPr>
          <p:cNvPr id="12" name="Picture 11">
            <a:extLst>
              <a:ext uri="{FF2B5EF4-FFF2-40B4-BE49-F238E27FC236}">
                <a16:creationId xmlns:a16="http://schemas.microsoft.com/office/drawing/2014/main" id="{3AD5E2EC-C742-2ADD-32EA-050A64154429}"/>
              </a:ext>
            </a:extLst>
          </p:cNvPr>
          <p:cNvPicPr>
            <a:picLocks noChangeAspect="1"/>
          </p:cNvPicPr>
          <p:nvPr/>
        </p:nvPicPr>
        <p:blipFill>
          <a:blip r:embed="rId5"/>
          <a:stretch>
            <a:fillRect/>
          </a:stretch>
        </p:blipFill>
        <p:spPr>
          <a:xfrm>
            <a:off x="10089145" y="3091167"/>
            <a:ext cx="4686954" cy="5772956"/>
          </a:xfrm>
          <a:prstGeom prst="rect">
            <a:avLst/>
          </a:prstGeom>
        </p:spPr>
      </p:pic>
      <p:sp>
        <p:nvSpPr>
          <p:cNvPr id="16" name="TextBox 15">
            <a:extLst>
              <a:ext uri="{FF2B5EF4-FFF2-40B4-BE49-F238E27FC236}">
                <a16:creationId xmlns:a16="http://schemas.microsoft.com/office/drawing/2014/main" id="{D04B762C-5043-DBAB-8606-39509C8F9AF7}"/>
              </a:ext>
            </a:extLst>
          </p:cNvPr>
          <p:cNvSpPr txBox="1"/>
          <p:nvPr/>
        </p:nvSpPr>
        <p:spPr>
          <a:xfrm>
            <a:off x="1482168" y="9008237"/>
            <a:ext cx="10058400" cy="923330"/>
          </a:xfrm>
          <a:prstGeom prst="rect">
            <a:avLst/>
          </a:prstGeom>
          <a:noFill/>
        </p:spPr>
        <p:txBody>
          <a:bodyPr wrap="square">
            <a:spAutoFit/>
          </a:bodyPr>
          <a:lstStyle/>
          <a:p>
            <a:r>
              <a:rPr lang="en-IN" sz="5400" b="1" dirty="0">
                <a:solidFill>
                  <a:schemeClr val="bg1"/>
                </a:solidFill>
                <a:latin typeface="Poppins" panose="00000500000000000000" pitchFamily="2" charset="0"/>
                <a:cs typeface="Poppins" panose="00000500000000000000" pitchFamily="2" charset="0"/>
              </a:rPr>
              <a:t>Bitwise And Circuit </a:t>
            </a:r>
          </a:p>
        </p:txBody>
      </p:sp>
      <p:sp>
        <p:nvSpPr>
          <p:cNvPr id="20" name="TextBox 19">
            <a:extLst>
              <a:ext uri="{FF2B5EF4-FFF2-40B4-BE49-F238E27FC236}">
                <a16:creationId xmlns:a16="http://schemas.microsoft.com/office/drawing/2014/main" id="{75DDBBF6-DAB9-EEE9-2977-01D89A3098DA}"/>
              </a:ext>
            </a:extLst>
          </p:cNvPr>
          <p:cNvSpPr txBox="1"/>
          <p:nvPr/>
        </p:nvSpPr>
        <p:spPr>
          <a:xfrm>
            <a:off x="10363200" y="8937484"/>
            <a:ext cx="10058400" cy="1026820"/>
          </a:xfrm>
          <a:prstGeom prst="rect">
            <a:avLst/>
          </a:prstGeom>
          <a:noFill/>
        </p:spPr>
        <p:txBody>
          <a:bodyPr wrap="square">
            <a:spAutoFit/>
          </a:bodyPr>
          <a:lstStyle/>
          <a:p>
            <a:pPr algn="l">
              <a:lnSpc>
                <a:spcPts val="7699"/>
              </a:lnSpc>
            </a:pPr>
            <a:r>
              <a:rPr lang="en-US" sz="5400" dirty="0">
                <a:solidFill>
                  <a:srgbClr val="FBF9F1"/>
                </a:solidFill>
                <a:latin typeface="Poppins Bold"/>
                <a:ea typeface="Poppins Bold"/>
                <a:cs typeface="Poppins Bold"/>
                <a:sym typeface="Poppins Bold"/>
              </a:rPr>
              <a:t>Bitwise Or Circuit</a:t>
            </a:r>
          </a:p>
        </p:txBody>
      </p:sp>
    </p:spTree>
    <p:extLst>
      <p:ext uri="{BB962C8B-B14F-4D97-AF65-F5344CB8AC3E}">
        <p14:creationId xmlns:p14="http://schemas.microsoft.com/office/powerpoint/2010/main" val="3391564712"/>
      </p:ext>
    </p:extLst>
  </p:cSld>
  <p:clrMapOvr>
    <a:masterClrMapping/>
  </p:clrMapOvr>
  <mc:AlternateContent xmlns:mc="http://schemas.openxmlformats.org/markup-compatibility/2006" xmlns:p14="http://schemas.microsoft.com/office/powerpoint/2010/main">
    <mc:Choice Requires="p14">
      <p:transition spd="slow" p14:dur="2000" advTm="1106"/>
    </mc:Choice>
    <mc:Fallback xmlns="">
      <p:transition spd="slow" advTm="110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545393" y="-55617"/>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808936" y="1437534"/>
            <a:ext cx="7273915" cy="991875"/>
          </a:xfrm>
          <a:prstGeom prst="rect">
            <a:avLst/>
          </a:prstGeom>
        </p:spPr>
        <p:txBody>
          <a:bodyPr lIns="0" tIns="0" rIns="0" bIns="0" rtlCol="0" anchor="t">
            <a:spAutoFit/>
          </a:bodyPr>
          <a:lstStyle/>
          <a:p>
            <a:pPr algn="l">
              <a:lnSpc>
                <a:spcPts val="7699"/>
              </a:lnSpc>
            </a:pPr>
            <a:r>
              <a:rPr lang="en-US" sz="6999" b="1" dirty="0">
                <a:solidFill>
                  <a:srgbClr val="FBF9F1"/>
                </a:solidFill>
                <a:latin typeface="Poppins Bold"/>
                <a:ea typeface="Poppins Bold"/>
                <a:cs typeface="Poppins Bold"/>
                <a:sym typeface="Poppins Bold"/>
              </a:rPr>
              <a:t>About Project</a:t>
            </a:r>
          </a:p>
        </p:txBody>
      </p:sp>
      <p:sp>
        <p:nvSpPr>
          <p:cNvPr id="32" name="TextBox 31">
            <a:extLst>
              <a:ext uri="{FF2B5EF4-FFF2-40B4-BE49-F238E27FC236}">
                <a16:creationId xmlns:a16="http://schemas.microsoft.com/office/drawing/2014/main" id="{3A67A5F1-2745-0408-687C-02F4F02AF657}"/>
              </a:ext>
            </a:extLst>
          </p:cNvPr>
          <p:cNvSpPr txBox="1"/>
          <p:nvPr/>
        </p:nvSpPr>
        <p:spPr>
          <a:xfrm>
            <a:off x="1371600" y="3862488"/>
            <a:ext cx="14097000" cy="353943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The main Aim of this CPU design is to execute Arithmetic Logic Unit (ALU) operations efficiently, store the computed results in memory, and facilitate subsequent access to these stored values for further processing. Additionally, the CPU is capable of performing new ALU operations using previously stored results, allowing for iterative computations and data manipulation. The design also supports modifying the contents of the stored memory, ensuring flexibility in handling complex computational tasks and dynamic data management. This capability enhances the system's overall functionality, making it suitable for a wide range of applications that require continuous processing and adaptive memory </a:t>
            </a:r>
            <a:endParaRPr lang="en-US" sz="28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7382643-2C90-39D9-87D3-B77831162D8F}"/>
              </a:ext>
            </a:extLst>
          </p:cNvPr>
          <p:cNvSpPr txBox="1"/>
          <p:nvPr/>
        </p:nvSpPr>
        <p:spPr>
          <a:xfrm>
            <a:off x="1349476" y="7635011"/>
            <a:ext cx="13628191" cy="1384995"/>
          </a:xfrm>
          <a:prstGeom prst="rect">
            <a:avLst/>
          </a:prstGeom>
          <a:noFill/>
        </p:spPr>
        <p:txBody>
          <a:bodyPr wrap="square">
            <a:spAutoFit/>
          </a:bodyPr>
          <a:lstStyle/>
          <a:p>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Verilog H</a:t>
            </a: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ardware </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escription </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anguage and </a:t>
            </a:r>
            <a:r>
              <a:rPr lang="en-US" sz="2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HDL</a:t>
            </a:r>
            <a:r>
              <a:rPr lang="en-US" sz="28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this project </a:t>
            </a:r>
            <a:r>
              <a:rPr lang="en-US" sz="28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Xilink</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Vivado</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software is used. </a:t>
            </a:r>
            <a:r>
              <a:rPr lang="en-US" sz="28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Vivado</a:t>
            </a:r>
            <a:r>
              <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Design Suite is a software suite for synthesis and analysis of  designs based on Verilog </a:t>
            </a: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446"/>
    </mc:Choice>
    <mc:Fallback xmlns="">
      <p:transition spd="slow" advTm="144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BE419E-391C-D2F7-FA67-08B9BBC111EA}"/>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A869998A-6F2E-8A26-DB67-C80F8ACE252D}"/>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2"/>
            <a:stretch>
              <a:fillRect l="-18302" b="-143185"/>
            </a:stretch>
          </a:blipFill>
        </p:spPr>
      </p:sp>
      <p:sp>
        <p:nvSpPr>
          <p:cNvPr id="11" name="Freeform 2">
            <a:extLst>
              <a:ext uri="{FF2B5EF4-FFF2-40B4-BE49-F238E27FC236}">
                <a16:creationId xmlns:a16="http://schemas.microsoft.com/office/drawing/2014/main" id="{A2D885D4-F165-B1F7-3FC5-28458261D2D9}"/>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3"/>
            <a:stretch>
              <a:fillRect/>
            </a:stretch>
          </a:blipFill>
        </p:spPr>
      </p:sp>
      <p:grpSp>
        <p:nvGrpSpPr>
          <p:cNvPr id="7" name="Group 3">
            <a:extLst>
              <a:ext uri="{FF2B5EF4-FFF2-40B4-BE49-F238E27FC236}">
                <a16:creationId xmlns:a16="http://schemas.microsoft.com/office/drawing/2014/main" id="{6FCF23D7-25A6-54EE-93C2-2F33BDB6D258}"/>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52C1F051-72B2-428C-A94A-45E8452E77FB}"/>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0EDDCCBA-F782-13B3-B3BE-49479FB37A6E}"/>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44B970CD-AF8C-24D5-0C0D-B546E99603E5}"/>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Multiplier Circuit</a:t>
            </a:r>
          </a:p>
        </p:txBody>
      </p:sp>
      <p:sp>
        <p:nvSpPr>
          <p:cNvPr id="18" name="TextBox 17">
            <a:extLst>
              <a:ext uri="{FF2B5EF4-FFF2-40B4-BE49-F238E27FC236}">
                <a16:creationId xmlns:a16="http://schemas.microsoft.com/office/drawing/2014/main" id="{7BF49FEA-2A3A-0B57-9326-E817E770E265}"/>
              </a:ext>
            </a:extLst>
          </p:cNvPr>
          <p:cNvSpPr txBox="1"/>
          <p:nvPr/>
        </p:nvSpPr>
        <p:spPr>
          <a:xfrm>
            <a:off x="719531" y="4456239"/>
            <a:ext cx="1409700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E8D06F6C-6B5F-1E45-246F-76E2E9A5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796659"/>
            <a:ext cx="12192000" cy="685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47170"/>
      </p:ext>
    </p:extLst>
  </p:cSld>
  <p:clrMapOvr>
    <a:masterClrMapping/>
  </p:clrMapOvr>
  <mc:AlternateContent xmlns:mc="http://schemas.openxmlformats.org/markup-compatibility/2006" xmlns:p14="http://schemas.microsoft.com/office/powerpoint/2010/main">
    <mc:Choice Requires="p14">
      <p:transition spd="slow" p14:dur="2000" advTm="1068"/>
    </mc:Choice>
    <mc:Fallback xmlns="">
      <p:transition spd="slow" advTm="10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A40594-C1F0-3573-5D28-F78F58803D2C}"/>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72DA6827-6D44-4D65-782E-B6FFE73CEB11}"/>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990C9EE4-34B2-E5DA-9FE3-ED07415D2AF0}"/>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F80B479D-0C5C-58D1-36B2-011FB9E47BF3}"/>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50723F75-3336-A2F0-F78A-BF1C4C075F65}"/>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7B309AAA-066C-A405-8666-0D1C2504BEEF}"/>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59298F13-304B-4006-9DBA-69EE2B7993A2}"/>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Divisor /Modulus Circuit</a:t>
            </a:r>
          </a:p>
        </p:txBody>
      </p:sp>
      <p:sp>
        <p:nvSpPr>
          <p:cNvPr id="18" name="TextBox 17">
            <a:extLst>
              <a:ext uri="{FF2B5EF4-FFF2-40B4-BE49-F238E27FC236}">
                <a16:creationId xmlns:a16="http://schemas.microsoft.com/office/drawing/2014/main" id="{85FCF928-FE7E-0E31-2026-22FA88E2EA42}"/>
              </a:ext>
            </a:extLst>
          </p:cNvPr>
          <p:cNvSpPr txBox="1"/>
          <p:nvPr/>
        </p:nvSpPr>
        <p:spPr>
          <a:xfrm>
            <a:off x="1371600" y="3862488"/>
            <a:ext cx="1409700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EDB96E-7AD2-DE73-B3B6-81F6C87E5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171700"/>
            <a:ext cx="16078200" cy="780926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ustDataLst>
      <p:tags r:id="rId1"/>
    </p:custDataLst>
    <p:extLst>
      <p:ext uri="{BB962C8B-B14F-4D97-AF65-F5344CB8AC3E}">
        <p14:creationId xmlns:p14="http://schemas.microsoft.com/office/powerpoint/2010/main" val="1732238127"/>
      </p:ext>
    </p:extLst>
  </p:cSld>
  <p:clrMapOvr>
    <a:masterClrMapping/>
  </p:clrMapOvr>
  <mc:AlternateContent xmlns:mc="http://schemas.openxmlformats.org/markup-compatibility/2006" xmlns:p14="http://schemas.microsoft.com/office/powerpoint/2010/main">
    <mc:Choice Requires="p14">
      <p:transition spd="slow" p14:dur="2000" advTm="3258"/>
    </mc:Choice>
    <mc:Fallback xmlns="">
      <p:transition spd="slow" advTm="3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9F3945-3187-5793-BC41-28EA0375CF95}"/>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67C0BCCF-CC63-644E-EF86-1066C16D362E}"/>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AD652641-A3D4-52EA-FF5C-E4098A11AF9B}"/>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74C9573A-45B9-A088-9148-FBCA0AFD86A1}"/>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7E02C87A-7C0B-BBE1-DD26-2499077989CF}"/>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52325555-680A-768B-F862-A35C4C0E8E17}"/>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3CBA4485-036A-89C2-E18D-79D81EB2BC46}"/>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ALU Output</a:t>
            </a:r>
          </a:p>
        </p:txBody>
      </p:sp>
      <p:sp>
        <p:nvSpPr>
          <p:cNvPr id="18" name="TextBox 17">
            <a:extLst>
              <a:ext uri="{FF2B5EF4-FFF2-40B4-BE49-F238E27FC236}">
                <a16:creationId xmlns:a16="http://schemas.microsoft.com/office/drawing/2014/main" id="{84FBDE38-2836-8259-F960-D348AD012D5B}"/>
              </a:ext>
            </a:extLst>
          </p:cNvPr>
          <p:cNvSpPr txBox="1"/>
          <p:nvPr/>
        </p:nvSpPr>
        <p:spPr>
          <a:xfrm>
            <a:off x="1371600" y="3862488"/>
            <a:ext cx="1409700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4C3868-CF9E-01BE-63CB-E1E90DC3A57B}"/>
              </a:ext>
            </a:extLst>
          </p:cNvPr>
          <p:cNvPicPr>
            <a:picLocks noChangeAspect="1"/>
          </p:cNvPicPr>
          <p:nvPr/>
        </p:nvPicPr>
        <p:blipFill>
          <a:blip r:embed="rId5">
            <a:extLst>
              <a:ext uri="{28A0092B-C50C-407E-A947-70E740481C1C}">
                <a14:useLocalDpi xmlns:a14="http://schemas.microsoft.com/office/drawing/2010/main" val="0"/>
              </a:ext>
            </a:extLst>
          </a:blip>
          <a:srcRect l="3086" r="3086"/>
          <a:stretch/>
        </p:blipFill>
        <p:spPr>
          <a:xfrm>
            <a:off x="1371600" y="2077570"/>
            <a:ext cx="15051601" cy="814501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ustDataLst>
      <p:tags r:id="rId1"/>
    </p:custDataLst>
    <p:extLst>
      <p:ext uri="{BB962C8B-B14F-4D97-AF65-F5344CB8AC3E}">
        <p14:creationId xmlns:p14="http://schemas.microsoft.com/office/powerpoint/2010/main" val="3802322429"/>
      </p:ext>
    </p:extLst>
  </p:cSld>
  <p:clrMapOvr>
    <a:masterClrMapping/>
  </p:clrMapOvr>
  <mc:AlternateContent xmlns:mc="http://schemas.openxmlformats.org/markup-compatibility/2006" xmlns:p14="http://schemas.microsoft.com/office/powerpoint/2010/main">
    <mc:Choice Requires="p14">
      <p:transition spd="slow" p14:dur="2000" advTm="2391"/>
    </mc:Choice>
    <mc:Fallback xmlns="">
      <p:transition spd="slow" advTm="2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409929" y="-2628900"/>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1711238" y="-3113375"/>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13" name="TextBox 13"/>
          <p:cNvSpPr txBox="1"/>
          <p:nvPr/>
        </p:nvSpPr>
        <p:spPr>
          <a:xfrm>
            <a:off x="2238056" y="1019175"/>
            <a:ext cx="7096492"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Control Unit</a:t>
            </a:r>
          </a:p>
        </p:txBody>
      </p:sp>
      <p:sp>
        <p:nvSpPr>
          <p:cNvPr id="18" name="Rectangle 1">
            <a:extLst>
              <a:ext uri="{FF2B5EF4-FFF2-40B4-BE49-F238E27FC236}">
                <a16:creationId xmlns:a16="http://schemas.microsoft.com/office/drawing/2014/main" id="{BBCFC5BE-E6EC-05EB-D62F-D5EB3EFBC263}"/>
              </a:ext>
            </a:extLst>
          </p:cNvPr>
          <p:cNvSpPr>
            <a:spLocks noChangeArrowheads="1"/>
          </p:cNvSpPr>
          <p:nvPr/>
        </p:nvSpPr>
        <p:spPr bwMode="auto">
          <a:xfrm>
            <a:off x="567290" y="3924300"/>
            <a:ext cx="17153420"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Key Functions:</a:t>
            </a:r>
            <a:endParaRPr kumimoji="0" lang="en-US" altLang="en-US" sz="4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1" i="0" u="none" strike="noStrike" cap="none" normalizeH="0" baseline="0" dirty="0">
                <a:ln>
                  <a:noFill/>
                </a:ln>
                <a:solidFill>
                  <a:schemeClr val="bg1"/>
                </a:solidFill>
                <a:effectLst/>
                <a:latin typeface="Arial" panose="020B0604020202020204" pitchFamily="34" charset="0"/>
              </a:rPr>
              <a:t>Instruction Decoding:</a:t>
            </a:r>
            <a:br>
              <a:rPr kumimoji="0" lang="en-US" altLang="en-US" sz="3200" b="0" i="0" u="none" strike="noStrike" cap="none" normalizeH="0" baseline="0" dirty="0">
                <a:ln>
                  <a:noFill/>
                </a:ln>
                <a:solidFill>
                  <a:schemeClr val="bg1"/>
                </a:solidFill>
                <a:effectLst/>
                <a:latin typeface="Arial" panose="020B0604020202020204" pitchFamily="34" charset="0"/>
              </a:rPr>
            </a:br>
            <a:r>
              <a:rPr kumimoji="0" lang="en-US" altLang="en-US" sz="3200" b="0" i="0" u="none" strike="noStrike" cap="none" normalizeH="0" baseline="0" dirty="0">
                <a:ln>
                  <a:noFill/>
                </a:ln>
                <a:solidFill>
                  <a:schemeClr val="bg1"/>
                </a:solidFill>
                <a:effectLst/>
                <a:latin typeface="Arial" panose="020B0604020202020204" pitchFamily="34" charset="0"/>
              </a:rPr>
              <a:t>Interprets the binary instruction (input </a:t>
            </a:r>
            <a:r>
              <a:rPr kumimoji="0" lang="en-US" altLang="en-US" sz="3200" b="0" i="0" u="none" strike="noStrike" cap="none" normalizeH="0" baseline="0" dirty="0">
                <a:ln>
                  <a:noFill/>
                </a:ln>
                <a:solidFill>
                  <a:schemeClr val="bg1"/>
                </a:solidFill>
                <a:effectLst/>
                <a:latin typeface="Arial Unicode MS"/>
              </a:rPr>
              <a:t>C</a:t>
            </a:r>
            <a:r>
              <a:rPr kumimoji="0" lang="en-US" altLang="en-US" sz="3200" b="0" i="0" u="none" strike="noStrike" cap="none" normalizeH="0" baseline="0" dirty="0">
                <a:ln>
                  <a:noFill/>
                </a:ln>
                <a:solidFill>
                  <a:schemeClr val="bg1"/>
                </a:solidFill>
                <a:effectLst/>
              </a:rPr>
              <a:t>) and generates control signals for various CPU components.</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2.Signal Generation:</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ALU Control Signals:</a:t>
            </a:r>
            <a:r>
              <a:rPr kumimoji="0" lang="en-US" altLang="en-US" sz="3200" b="0" i="0" u="none" strike="noStrike" cap="none" normalizeH="0" baseline="0" dirty="0">
                <a:ln>
                  <a:noFill/>
                </a:ln>
                <a:solidFill>
                  <a:schemeClr val="bg1"/>
                </a:solidFill>
                <a:effectLst/>
                <a:latin typeface="Arial" panose="020B0604020202020204" pitchFamily="34" charset="0"/>
              </a:rPr>
              <a:t> Determines the operation to be performed (e.g., addition, subtraction).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Register Control Signals:</a:t>
            </a:r>
            <a:r>
              <a:rPr kumimoji="0" lang="en-US" altLang="en-US" sz="3200" b="0" i="0" u="none" strike="noStrike" cap="none" normalizeH="0" baseline="0" dirty="0">
                <a:ln>
                  <a:noFill/>
                </a:ln>
                <a:solidFill>
                  <a:schemeClr val="bg1"/>
                </a:solidFill>
                <a:effectLst/>
                <a:latin typeface="Arial" panose="020B0604020202020204" pitchFamily="34" charset="0"/>
              </a:rPr>
              <a:t> Manages read and write operations in the register file.</a:t>
            </a: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3.Data Flow Control:</a:t>
            </a:r>
            <a:br>
              <a:rPr kumimoji="0" lang="en-US" altLang="en-US" sz="3200" b="0" i="0" u="none" strike="noStrike" cap="none" normalizeH="0" baseline="0" dirty="0">
                <a:ln>
                  <a:noFill/>
                </a:ln>
                <a:solidFill>
                  <a:schemeClr val="bg1"/>
                </a:solidFill>
                <a:effectLst/>
                <a:latin typeface="Arial" panose="020B0604020202020204" pitchFamily="34" charset="0"/>
              </a:rPr>
            </a:br>
            <a:r>
              <a:rPr kumimoji="0" lang="en-US" altLang="en-US" sz="3200" b="0" i="0" u="none" strike="noStrike" cap="none" normalizeH="0" baseline="0" dirty="0">
                <a:ln>
                  <a:noFill/>
                </a:ln>
                <a:solidFill>
                  <a:schemeClr val="bg1"/>
                </a:solidFill>
                <a:effectLst/>
                <a:latin typeface="Arial" panose="020B0604020202020204" pitchFamily="34" charset="0"/>
              </a:rPr>
              <a:t>Determines which data to use as inputs for the Arithmetic Logic Unit (ALU) and where to store the results.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Memory Control Signals:</a:t>
            </a:r>
            <a:r>
              <a:rPr kumimoji="0" lang="en-US" altLang="en-US" sz="3200" b="0" i="0" u="none" strike="noStrike" cap="none" normalizeH="0" baseline="0" dirty="0">
                <a:ln>
                  <a:noFill/>
                </a:ln>
                <a:solidFill>
                  <a:schemeClr val="bg1"/>
                </a:solidFill>
                <a:effectLst/>
                <a:latin typeface="Arial" panose="020B0604020202020204" pitchFamily="34" charset="0"/>
              </a:rPr>
              <a:t> Coordinates memory read/write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564"/>
    </mc:Choice>
    <mc:Fallback xmlns="">
      <p:transition spd="slow" advTm="5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3"/>
            <a:stretch>
              <a:fillRect l="-523" r="-523"/>
            </a:stretch>
          </a:blipFill>
        </p:spPr>
      </p:sp>
      <p:grpSp>
        <p:nvGrpSpPr>
          <p:cNvPr id="3" name="Group 3"/>
          <p:cNvGrpSpPr/>
          <p:nvPr/>
        </p:nvGrpSpPr>
        <p:grpSpPr>
          <a:xfrm>
            <a:off x="1830997" y="2456061"/>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0997" y="3489505"/>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50446" y="264556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4"/>
            <a:stretch>
              <a:fillRect/>
            </a:stretch>
          </a:blipFill>
        </p:spPr>
      </p:sp>
      <p:grpSp>
        <p:nvGrpSpPr>
          <p:cNvPr id="10" name="Group 10"/>
          <p:cNvGrpSpPr/>
          <p:nvPr/>
        </p:nvGrpSpPr>
        <p:grpSpPr>
          <a:xfrm>
            <a:off x="9633090" y="2456061"/>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633090" y="3489505"/>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83733" y="6307250"/>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30997" y="7320805"/>
            <a:ext cx="6823913" cy="2112056"/>
            <a:chOff x="0" y="0"/>
            <a:chExt cx="1797245" cy="556262"/>
          </a:xfrm>
        </p:grpSpPr>
        <p:sp>
          <p:nvSpPr>
            <p:cNvPr id="20" name="Freeform 20"/>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1" name="TextBox 21"/>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950446"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4"/>
            <a:stretch>
              <a:fillRect/>
            </a:stretch>
          </a:blipFill>
        </p:spPr>
      </p:sp>
      <p:grpSp>
        <p:nvGrpSpPr>
          <p:cNvPr id="23" name="Group 23"/>
          <p:cNvGrpSpPr/>
          <p:nvPr/>
        </p:nvGrpSpPr>
        <p:grpSpPr>
          <a:xfrm>
            <a:off x="9633090" y="6287361"/>
            <a:ext cx="6823913" cy="839660"/>
            <a:chOff x="0" y="0"/>
            <a:chExt cx="1797245" cy="221145"/>
          </a:xfrm>
        </p:grpSpPr>
        <p:sp>
          <p:nvSpPr>
            <p:cNvPr id="24" name="Freeform 2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5" name="TextBox 2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33090" y="7320805"/>
            <a:ext cx="6823913" cy="2112056"/>
            <a:chOff x="0" y="0"/>
            <a:chExt cx="1797245" cy="556262"/>
          </a:xfrm>
        </p:grpSpPr>
        <p:sp>
          <p:nvSpPr>
            <p:cNvPr id="27" name="Freeform 2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8" name="TextBox 2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753800"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4"/>
            <a:stretch>
              <a:fillRect/>
            </a:stretch>
          </a:blipFill>
        </p:spPr>
      </p:sp>
      <p:sp>
        <p:nvSpPr>
          <p:cNvPr id="30" name="Freeform 30"/>
          <p:cNvSpPr/>
          <p:nvPr/>
        </p:nvSpPr>
        <p:spPr>
          <a:xfrm>
            <a:off x="15764658" y="2647291"/>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5"/>
            <a:stretch>
              <a:fillRect/>
            </a:stretch>
          </a:blipFill>
        </p:spPr>
      </p:sp>
      <p:sp>
        <p:nvSpPr>
          <p:cNvPr id="31" name="TextBox 31"/>
          <p:cNvSpPr txBox="1"/>
          <p:nvPr/>
        </p:nvSpPr>
        <p:spPr>
          <a:xfrm>
            <a:off x="2306861" y="2631416"/>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Zero Extension</a:t>
            </a:r>
          </a:p>
        </p:txBody>
      </p:sp>
      <p:sp>
        <p:nvSpPr>
          <p:cNvPr id="32" name="TextBox 32"/>
          <p:cNvSpPr txBox="1"/>
          <p:nvPr/>
        </p:nvSpPr>
        <p:spPr>
          <a:xfrm>
            <a:off x="2306861" y="3940061"/>
            <a:ext cx="5872185" cy="773610"/>
          </a:xfrm>
          <a:prstGeom prst="rect">
            <a:avLst/>
          </a:prstGeom>
        </p:spPr>
        <p:txBody>
          <a:bodyPr lIns="0" tIns="0" rIns="0" bIns="0" rtlCol="0" anchor="t">
            <a:spAutoFit/>
          </a:bodyPr>
          <a:lstStyle/>
          <a:p>
            <a:pPr algn="l">
              <a:lnSpc>
                <a:spcPts val="3079"/>
              </a:lnSpc>
              <a:spcBef>
                <a:spcPct val="0"/>
              </a:spcBef>
            </a:pPr>
            <a:r>
              <a:rPr lang="en-US" sz="2400" dirty="0"/>
              <a:t>Zero extends an N-bit input to 32 bits, padding with leading zeros.</a:t>
            </a:r>
            <a:endParaRPr lang="en-US" sz="2199" dirty="0">
              <a:solidFill>
                <a:srgbClr val="000000"/>
              </a:solidFill>
              <a:latin typeface="Lato"/>
              <a:ea typeface="Lato"/>
              <a:cs typeface="Lato"/>
              <a:sym typeface="Lato"/>
            </a:endParaRPr>
          </a:p>
        </p:txBody>
      </p:sp>
      <p:sp>
        <p:nvSpPr>
          <p:cNvPr id="33" name="TextBox 33"/>
          <p:cNvSpPr txBox="1"/>
          <p:nvPr/>
        </p:nvSpPr>
        <p:spPr>
          <a:xfrm>
            <a:off x="4525413" y="732618"/>
            <a:ext cx="9237174" cy="1413849"/>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Control Unit Integrated Elements</a:t>
            </a:r>
          </a:p>
        </p:txBody>
      </p:sp>
      <p:sp>
        <p:nvSpPr>
          <p:cNvPr id="34" name="TextBox 34"/>
          <p:cNvSpPr txBox="1"/>
          <p:nvPr/>
        </p:nvSpPr>
        <p:spPr>
          <a:xfrm>
            <a:off x="10108954" y="2631416"/>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Mux/</a:t>
            </a:r>
            <a:r>
              <a:rPr lang="en-US" sz="2500" b="1" dirty="0" err="1">
                <a:solidFill>
                  <a:srgbClr val="FFD944"/>
                </a:solidFill>
                <a:latin typeface="Lato Bold"/>
                <a:ea typeface="Lato Bold"/>
                <a:cs typeface="Lato Bold"/>
                <a:sym typeface="Lato Bold"/>
              </a:rPr>
              <a:t>Demux</a:t>
            </a:r>
            <a:endParaRPr lang="en-US" sz="2500" b="1" dirty="0">
              <a:solidFill>
                <a:srgbClr val="FFD944"/>
              </a:solidFill>
              <a:latin typeface="Lato Bold"/>
              <a:ea typeface="Lato Bold"/>
              <a:cs typeface="Lato Bold"/>
              <a:sym typeface="Lato Bold"/>
            </a:endParaRPr>
          </a:p>
        </p:txBody>
      </p:sp>
      <p:sp>
        <p:nvSpPr>
          <p:cNvPr id="35" name="TextBox 35"/>
          <p:cNvSpPr txBox="1"/>
          <p:nvPr/>
        </p:nvSpPr>
        <p:spPr>
          <a:xfrm>
            <a:off x="9892473" y="3633053"/>
            <a:ext cx="5872185" cy="1966244"/>
          </a:xfrm>
          <a:prstGeom prst="rect">
            <a:avLst/>
          </a:prstGeom>
        </p:spPr>
        <p:txBody>
          <a:bodyPr lIns="0" tIns="0" rIns="0" bIns="0" rtlCol="0" anchor="t">
            <a:spAutoFit/>
          </a:bodyPr>
          <a:lstStyle/>
          <a:p>
            <a:pPr algn="l">
              <a:lnSpc>
                <a:spcPts val="3079"/>
              </a:lnSpc>
              <a:spcBef>
                <a:spcPct val="0"/>
              </a:spcBef>
            </a:pPr>
            <a:r>
              <a:rPr lang="en-US" sz="2400" dirty="0"/>
              <a:t>Multiplexer (MUX): Selects one input from multiple sources based on control signals.</a:t>
            </a:r>
          </a:p>
          <a:p>
            <a:pPr algn="l">
              <a:lnSpc>
                <a:spcPts val="3079"/>
              </a:lnSpc>
              <a:spcBef>
                <a:spcPct val="0"/>
              </a:spcBef>
            </a:pPr>
            <a:r>
              <a:rPr lang="en-US" sz="2400" dirty="0"/>
              <a:t>Demultiplexer (DEMUX): Routes a single input to one of multiple outputs based on control signals.</a:t>
            </a:r>
            <a:endParaRPr lang="en-US" sz="2199" dirty="0">
              <a:solidFill>
                <a:srgbClr val="000000"/>
              </a:solidFill>
              <a:latin typeface="Lato"/>
              <a:ea typeface="Lato"/>
              <a:cs typeface="Lato"/>
              <a:sym typeface="Lato"/>
            </a:endParaRPr>
          </a:p>
        </p:txBody>
      </p:sp>
      <p:sp>
        <p:nvSpPr>
          <p:cNvPr id="36" name="TextBox 36"/>
          <p:cNvSpPr txBox="1"/>
          <p:nvPr/>
        </p:nvSpPr>
        <p:spPr>
          <a:xfrm>
            <a:off x="2306861" y="6462716"/>
            <a:ext cx="3854146" cy="404919"/>
          </a:xfrm>
          <a:prstGeom prst="rect">
            <a:avLst/>
          </a:prstGeom>
        </p:spPr>
        <p:txBody>
          <a:bodyPr lIns="0" tIns="0" rIns="0" bIns="0" rtlCol="0" anchor="t">
            <a:spAutoFit/>
          </a:bodyPr>
          <a:lstStyle/>
          <a:p>
            <a:pPr algn="l">
              <a:lnSpc>
                <a:spcPts val="3500"/>
              </a:lnSpc>
              <a:spcBef>
                <a:spcPct val="0"/>
              </a:spcBef>
            </a:pPr>
            <a:r>
              <a:rPr lang="en-US" sz="2500" b="1" dirty="0" err="1">
                <a:solidFill>
                  <a:srgbClr val="FBF9F1"/>
                </a:solidFill>
                <a:latin typeface="Lato Bold"/>
                <a:ea typeface="Lato Bold"/>
                <a:cs typeface="Lato Bold"/>
                <a:sym typeface="Lato Bold"/>
              </a:rPr>
              <a:t>Clk</a:t>
            </a:r>
            <a:endParaRPr lang="en-US" sz="2500" b="1" dirty="0">
              <a:solidFill>
                <a:srgbClr val="FBF9F1"/>
              </a:solidFill>
              <a:latin typeface="Lato Bold"/>
              <a:ea typeface="Lato Bold"/>
              <a:cs typeface="Lato Bold"/>
              <a:sym typeface="Lato Bold"/>
            </a:endParaRPr>
          </a:p>
        </p:txBody>
      </p:sp>
      <p:sp>
        <p:nvSpPr>
          <p:cNvPr id="37" name="TextBox 37"/>
          <p:cNvSpPr txBox="1"/>
          <p:nvPr/>
        </p:nvSpPr>
        <p:spPr>
          <a:xfrm>
            <a:off x="2306861" y="7771361"/>
            <a:ext cx="5872185" cy="1568699"/>
          </a:xfrm>
          <a:prstGeom prst="rect">
            <a:avLst/>
          </a:prstGeom>
        </p:spPr>
        <p:txBody>
          <a:bodyPr lIns="0" tIns="0" rIns="0" bIns="0" rtlCol="0" anchor="t">
            <a:spAutoFit/>
          </a:bodyPr>
          <a:lstStyle/>
          <a:p>
            <a:pPr algn="l">
              <a:lnSpc>
                <a:spcPts val="3079"/>
              </a:lnSpc>
              <a:spcBef>
                <a:spcPct val="0"/>
              </a:spcBef>
            </a:pPr>
            <a:r>
              <a:rPr lang="en-US" sz="2400" dirty="0"/>
              <a:t>Clock (CLK): Provides timing signals to synchronize operations in digital circuits.  Generates a periodic waveform to control data flow and state transitions.</a:t>
            </a:r>
            <a:endParaRPr lang="en-US" sz="2199" dirty="0">
              <a:solidFill>
                <a:srgbClr val="000000"/>
              </a:solidFill>
              <a:latin typeface="Lato"/>
              <a:ea typeface="Lato"/>
              <a:cs typeface="Lato"/>
              <a:sym typeface="Lato"/>
            </a:endParaRPr>
          </a:p>
        </p:txBody>
      </p:sp>
      <p:sp>
        <p:nvSpPr>
          <p:cNvPr id="38" name="TextBox 38"/>
          <p:cNvSpPr txBox="1"/>
          <p:nvPr/>
        </p:nvSpPr>
        <p:spPr>
          <a:xfrm>
            <a:off x="10108954" y="6462716"/>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Opcode Distributer</a:t>
            </a:r>
          </a:p>
        </p:txBody>
      </p:sp>
      <p:sp>
        <p:nvSpPr>
          <p:cNvPr id="39" name="TextBox 39"/>
          <p:cNvSpPr txBox="1"/>
          <p:nvPr/>
        </p:nvSpPr>
        <p:spPr>
          <a:xfrm>
            <a:off x="10108954" y="7771361"/>
            <a:ext cx="5872185" cy="1163320"/>
          </a:xfrm>
          <a:prstGeom prst="rect">
            <a:avLst/>
          </a:prstGeom>
        </p:spPr>
        <p:txBody>
          <a:bodyPr lIns="0" tIns="0" rIns="0" bIns="0" rtlCol="0" anchor="t">
            <a:spAutoFit/>
          </a:bodyPr>
          <a:lstStyle/>
          <a:p>
            <a:pPr algn="l">
              <a:lnSpc>
                <a:spcPts val="3079"/>
              </a:lnSpc>
              <a:spcBef>
                <a:spcPct val="0"/>
              </a:spcBef>
            </a:pPr>
            <a:r>
              <a:rPr lang="en-US" sz="2400" dirty="0"/>
              <a:t>Decodes an instruction's opcode to control signals. Directs the operation flow to specific functional units in a CPU.</a:t>
            </a:r>
            <a:endParaRPr lang="en-US" sz="2199" dirty="0">
              <a:solidFill>
                <a:srgbClr val="000000"/>
              </a:solidFill>
              <a:latin typeface="Lato"/>
              <a:ea typeface="Lato"/>
              <a:cs typeface="Lato"/>
              <a:sym typeface="Lato"/>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88"/>
    </mc:Choice>
    <mc:Fallback xmlns="">
      <p:transition spd="slow" advTm="4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6" grpId="0"/>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7464697" y="-304446"/>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3"/>
            <a:stretch>
              <a:fillRect l="-157" r="-157"/>
            </a:stretch>
          </a:blipFill>
        </p:spPr>
      </p:sp>
      <p:sp>
        <p:nvSpPr>
          <p:cNvPr id="3" name="Freeform 3"/>
          <p:cNvSpPr/>
          <p:nvPr/>
        </p:nvSpPr>
        <p:spPr>
          <a:xfrm>
            <a:off x="-511660" y="689529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4"/>
            <a:stretch>
              <a:fillRect l="-18302" b="-143185"/>
            </a:stretch>
          </a:blipFill>
        </p:spPr>
      </p:sp>
      <p:sp>
        <p:nvSpPr>
          <p:cNvPr id="15" name="TextBox 15"/>
          <p:cNvSpPr txBox="1"/>
          <p:nvPr/>
        </p:nvSpPr>
        <p:spPr>
          <a:xfrm>
            <a:off x="744910" y="876300"/>
            <a:ext cx="5886506" cy="1696618"/>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Opcode Distribution</a:t>
            </a:r>
          </a:p>
        </p:txBody>
      </p:sp>
      <p:pic>
        <p:nvPicPr>
          <p:cNvPr id="19" name="Content Placeholder 8">
            <a:extLst>
              <a:ext uri="{FF2B5EF4-FFF2-40B4-BE49-F238E27FC236}">
                <a16:creationId xmlns:a16="http://schemas.microsoft.com/office/drawing/2014/main" id="{1C5EBB04-47AD-5773-EA28-502CC9C40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601618"/>
            <a:ext cx="14603952" cy="4800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79"/>
    </mc:Choice>
    <mc:Fallback xmlns="">
      <p:transition spd="slow" advTm="21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7700D5-985B-131A-0721-07450F2546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47E5EE-113B-BB4A-5C22-DD544142F158}"/>
              </a:ext>
            </a:extLst>
          </p:cNvPr>
          <p:cNvSpPr/>
          <p:nvPr/>
        </p:nvSpPr>
        <p:spPr>
          <a:xfrm rot="-2181579">
            <a:off x="7464697" y="-304446"/>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3"/>
            <a:stretch>
              <a:fillRect l="-157" r="-157"/>
            </a:stretch>
          </a:blipFill>
        </p:spPr>
      </p:sp>
      <p:sp>
        <p:nvSpPr>
          <p:cNvPr id="3" name="Freeform 3">
            <a:extLst>
              <a:ext uri="{FF2B5EF4-FFF2-40B4-BE49-F238E27FC236}">
                <a16:creationId xmlns:a16="http://schemas.microsoft.com/office/drawing/2014/main" id="{C0F14792-4172-BAB2-6B26-1FE7DDE4C028}"/>
              </a:ext>
            </a:extLst>
          </p:cNvPr>
          <p:cNvSpPr/>
          <p:nvPr/>
        </p:nvSpPr>
        <p:spPr>
          <a:xfrm>
            <a:off x="-511660" y="689529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4"/>
            <a:stretch>
              <a:fillRect l="-18302" b="-143185"/>
            </a:stretch>
          </a:blipFill>
        </p:spPr>
      </p:sp>
      <p:sp>
        <p:nvSpPr>
          <p:cNvPr id="15" name="TextBox 15">
            <a:extLst>
              <a:ext uri="{FF2B5EF4-FFF2-40B4-BE49-F238E27FC236}">
                <a16:creationId xmlns:a16="http://schemas.microsoft.com/office/drawing/2014/main" id="{052CCA17-88FD-AAF9-F487-D43E70AB6505}"/>
              </a:ext>
            </a:extLst>
          </p:cNvPr>
          <p:cNvSpPr txBox="1"/>
          <p:nvPr/>
        </p:nvSpPr>
        <p:spPr>
          <a:xfrm>
            <a:off x="744910" y="876300"/>
            <a:ext cx="5886506"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Final Output</a:t>
            </a:r>
          </a:p>
        </p:txBody>
      </p:sp>
      <p:pic>
        <p:nvPicPr>
          <p:cNvPr id="5" name="Picture 4">
            <a:extLst>
              <a:ext uri="{FF2B5EF4-FFF2-40B4-BE49-F238E27FC236}">
                <a16:creationId xmlns:a16="http://schemas.microsoft.com/office/drawing/2014/main" id="{F9079ABF-839F-3AEB-D4D2-D38BF20ED88B}"/>
              </a:ext>
            </a:extLst>
          </p:cNvPr>
          <p:cNvPicPr>
            <a:picLocks noChangeAspect="1"/>
          </p:cNvPicPr>
          <p:nvPr/>
        </p:nvPicPr>
        <p:blipFill>
          <a:blip r:embed="rId5">
            <a:extLst>
              <a:ext uri="{28A0092B-C50C-407E-A947-70E740481C1C}">
                <a14:useLocalDpi xmlns:a14="http://schemas.microsoft.com/office/drawing/2010/main" val="0"/>
              </a:ext>
            </a:extLst>
          </a:blip>
          <a:srcRect l="577" r="577"/>
          <a:stretch/>
        </p:blipFill>
        <p:spPr>
          <a:xfrm>
            <a:off x="1219200" y="1916631"/>
            <a:ext cx="15223074" cy="78496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extLst>
      <p:ext uri="{BB962C8B-B14F-4D97-AF65-F5344CB8AC3E}">
        <p14:creationId xmlns:p14="http://schemas.microsoft.com/office/powerpoint/2010/main" val="3599165010"/>
      </p:ext>
    </p:extLst>
  </p:cSld>
  <p:clrMapOvr>
    <a:masterClrMapping/>
  </p:clrMapOvr>
  <mc:AlternateContent xmlns:mc="http://schemas.openxmlformats.org/markup-compatibility/2006" xmlns:p14="http://schemas.microsoft.com/office/powerpoint/2010/main">
    <mc:Choice Requires="p14">
      <p:transition spd="slow" p14:dur="2000" advTm="1925"/>
    </mc:Choice>
    <mc:Fallback xmlns="">
      <p:transition spd="slow" advTm="1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C1A9419-A2AB-57F6-F788-87BB73FCC66F}"/>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5AD44716-59F7-0AFB-10F5-80D12CDFD84D}"/>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30DD28A5-3A98-C907-D7CC-4AC6ABE0D8D8}"/>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48DC89B8-FA90-DC7C-EC5C-7823E2B7E985}"/>
              </a:ext>
            </a:extLst>
          </p:cNvPr>
          <p:cNvGrpSpPr/>
          <p:nvPr/>
        </p:nvGrpSpPr>
        <p:grpSpPr>
          <a:xfrm>
            <a:off x="685800" y="2724805"/>
            <a:ext cx="15148103" cy="6232551"/>
            <a:chOff x="0" y="0"/>
            <a:chExt cx="3989624" cy="1641495"/>
          </a:xfrm>
        </p:grpSpPr>
        <p:sp>
          <p:nvSpPr>
            <p:cNvPr id="8" name="Freeform 4">
              <a:extLst>
                <a:ext uri="{FF2B5EF4-FFF2-40B4-BE49-F238E27FC236}">
                  <a16:creationId xmlns:a16="http://schemas.microsoft.com/office/drawing/2014/main" id="{BC0607F7-D684-F0F0-0CAD-AE93DA1DB290}"/>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9865B23B-C0DA-5021-2EA0-3ADFB92F48B8}"/>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5CAC9BC9-408B-390E-BC72-B4910146319D}"/>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Conclusion</a:t>
            </a:r>
          </a:p>
        </p:txBody>
      </p:sp>
      <p:sp>
        <p:nvSpPr>
          <p:cNvPr id="18" name="TextBox 17">
            <a:extLst>
              <a:ext uri="{FF2B5EF4-FFF2-40B4-BE49-F238E27FC236}">
                <a16:creationId xmlns:a16="http://schemas.microsoft.com/office/drawing/2014/main" id="{BCF57213-8AA7-AFA6-2B83-94E9BD35377D}"/>
              </a:ext>
            </a:extLst>
          </p:cNvPr>
          <p:cNvSpPr txBox="1"/>
          <p:nvPr/>
        </p:nvSpPr>
        <p:spPr>
          <a:xfrm>
            <a:off x="772871" y="2789040"/>
            <a:ext cx="13868400" cy="6494085"/>
          </a:xfrm>
          <a:prstGeom prst="rect">
            <a:avLst/>
          </a:prstGeom>
          <a:noFill/>
        </p:spPr>
        <p:txBody>
          <a:bodyPr wrap="square">
            <a:spAutoFit/>
          </a:bodyPr>
          <a:lstStyle/>
          <a:p>
            <a:r>
              <a:rPr lang="en-US" sz="2600" dirty="0">
                <a:solidFill>
                  <a:schemeClr val="bg1"/>
                </a:solidFill>
              </a:rPr>
              <a:t>This project successfully demonstrates the design and implementation of a simplified CPU, focusing on core functionalities like ALU operations, register file interactions, and control unit coordination. The CPU efficiently performs arithmetic and logical operations, stores results in memory, and retrieves them for subsequent processing. Key highlights include:</a:t>
            </a:r>
          </a:p>
          <a:p>
            <a:r>
              <a:rPr lang="en-US" sz="2600" b="1" dirty="0">
                <a:solidFill>
                  <a:schemeClr val="bg1"/>
                </a:solidFill>
              </a:rPr>
              <a:t>-ALU Functionality:</a:t>
            </a:r>
            <a:br>
              <a:rPr lang="en-US" sz="2600" dirty="0">
                <a:solidFill>
                  <a:schemeClr val="bg1"/>
                </a:solidFill>
              </a:rPr>
            </a:br>
            <a:r>
              <a:rPr lang="en-US" sz="2600" dirty="0">
                <a:solidFill>
                  <a:schemeClr val="bg1"/>
                </a:solidFill>
              </a:rPr>
              <a:t>The ALU supports essential operations such as addition, subtraction, bitwise AND, bitwise OR, multiplication, division, and modulus. The inclusion of flags (Carry, Overflow, Zero, and Negative) ensures accurate status monitoring for each operation.</a:t>
            </a:r>
          </a:p>
          <a:p>
            <a:r>
              <a:rPr lang="en-US" sz="2600" b="1" dirty="0">
                <a:solidFill>
                  <a:schemeClr val="bg1"/>
                </a:solidFill>
              </a:rPr>
              <a:t>-Control Unit Efficiency:</a:t>
            </a:r>
            <a:br>
              <a:rPr lang="en-US" sz="2600" dirty="0">
                <a:solidFill>
                  <a:schemeClr val="bg1"/>
                </a:solidFill>
              </a:rPr>
            </a:br>
            <a:r>
              <a:rPr lang="en-US" sz="2600" dirty="0">
                <a:solidFill>
                  <a:schemeClr val="bg1"/>
                </a:solidFill>
              </a:rPr>
              <a:t>The control unit orchestrates data flow between the ALU, registers, and memory. It decodes instructions, manages control signals, and ensures synchronized execution, highlighting the importance of instruction handling in CPU design.</a:t>
            </a:r>
          </a:p>
          <a:p>
            <a:r>
              <a:rPr lang="en-US" sz="2600" b="1" dirty="0">
                <a:solidFill>
                  <a:schemeClr val="bg1"/>
                </a:solidFill>
              </a:rPr>
              <a:t>-Register File Utilization:</a:t>
            </a:r>
            <a:br>
              <a:rPr lang="en-US" sz="2600" dirty="0">
                <a:solidFill>
                  <a:schemeClr val="bg1"/>
                </a:solidFill>
              </a:rPr>
            </a:br>
            <a:r>
              <a:rPr lang="en-US" sz="2600" dirty="0">
                <a:solidFill>
                  <a:schemeClr val="bg1"/>
                </a:solidFill>
              </a:rPr>
              <a:t>The register file allows efficient data storage and retrieval, supporting seamless interaction with the ALU. The ability to modify and access stored results enhances the CPU's computational flexibility.</a:t>
            </a:r>
          </a:p>
          <a:p>
            <a:r>
              <a:rPr lang="en-US" sz="2600" b="1" dirty="0">
                <a:solidFill>
                  <a:schemeClr val="bg1"/>
                </a:solidFill>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31401025"/>
      </p:ext>
    </p:extLst>
  </p:cSld>
  <p:clrMapOvr>
    <a:masterClrMapping/>
  </p:clrMapOvr>
  <mc:AlternateContent xmlns:mc="http://schemas.openxmlformats.org/markup-compatibility/2006" xmlns:p14="http://schemas.microsoft.com/office/powerpoint/2010/main">
    <mc:Choice Requires="p14">
      <p:transition spd="slow" p14:dur="2000" advTm="2246"/>
    </mc:Choice>
    <mc:Fallback xmlns="">
      <p:transition spd="slow" advTm="22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10" name="TextBox 10"/>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12" name="TextBox 12"/>
          <p:cNvSpPr txBox="1"/>
          <p:nvPr/>
        </p:nvSpPr>
        <p:spPr>
          <a:xfrm>
            <a:off x="928665" y="7119480"/>
            <a:ext cx="6096698" cy="566420"/>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 </a:t>
            </a:r>
          </a:p>
        </p:txBody>
      </p:sp>
      <p:sp>
        <p:nvSpPr>
          <p:cNvPr id="16" name="TextBox 16"/>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mc:AlternateContent xmlns:mc="http://schemas.openxmlformats.org/markup-compatibility/2006" xmlns:p14="http://schemas.microsoft.com/office/powerpoint/2010/main">
    <mc:Choice Requires="p14">
      <p:transition spd="slow" p14:dur="2000" advTm="2272"/>
    </mc:Choice>
    <mc:Fallback xmlns="">
      <p:transition spd="slow" advTm="22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3"/>
              <a:stretch>
                <a:fillRect t="-9244" r="-8446"/>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721280" y="1521722"/>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4"/>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683564" y="4395060"/>
            <a:ext cx="9267604" cy="358240"/>
          </a:xfrm>
          <a:prstGeom prst="rect">
            <a:avLst/>
          </a:prstGeom>
        </p:spPr>
        <p:txBody>
          <a:bodyPr lIns="0" tIns="0" rIns="0" bIns="0" rtlCol="0" anchor="t">
            <a:spAutoFit/>
          </a:bodyPr>
          <a:lstStyle/>
          <a:p>
            <a:pPr algn="l">
              <a:lnSpc>
                <a:spcPts val="3080"/>
              </a:lnSpc>
              <a:spcBef>
                <a:spcPct val="0"/>
              </a:spcBef>
            </a:pPr>
            <a:endParaRPr lang="en-US" sz="2200" dirty="0">
              <a:solidFill>
                <a:srgbClr val="E5E1DA"/>
              </a:solidFill>
              <a:latin typeface="Lato"/>
              <a:ea typeface="Lato"/>
              <a:cs typeface="Lato"/>
              <a:sym typeface="Lato"/>
            </a:endParaRPr>
          </a:p>
        </p:txBody>
      </p:sp>
      <p:sp>
        <p:nvSpPr>
          <p:cNvPr id="10" name="TextBox 10"/>
          <p:cNvSpPr txBox="1"/>
          <p:nvPr/>
        </p:nvSpPr>
        <p:spPr>
          <a:xfrm>
            <a:off x="1676330" y="1670300"/>
            <a:ext cx="8043479" cy="925894"/>
          </a:xfrm>
          <a:prstGeom prst="rect">
            <a:avLst/>
          </a:prstGeom>
        </p:spPr>
        <p:txBody>
          <a:bodyPr lIns="0" tIns="0" rIns="0" bIns="0" rtlCol="0" anchor="t">
            <a:spAutoFit/>
          </a:bodyPr>
          <a:lstStyle/>
          <a:p>
            <a:pPr algn="l">
              <a:lnSpc>
                <a:spcPts val="7150"/>
              </a:lnSpc>
            </a:pPr>
            <a:r>
              <a:rPr lang="en-US" sz="6500" b="1" dirty="0">
                <a:solidFill>
                  <a:srgbClr val="FBF9F1"/>
                </a:solidFill>
                <a:latin typeface="Poppins Bold"/>
                <a:ea typeface="Poppins Bold"/>
                <a:cs typeface="Poppins Bold"/>
                <a:sym typeface="Poppins Bold"/>
              </a:rPr>
              <a:t>About VLSI</a:t>
            </a:r>
          </a:p>
        </p:txBody>
      </p:sp>
      <p:sp>
        <p:nvSpPr>
          <p:cNvPr id="11" name="TextBox 11"/>
          <p:cNvSpPr txBox="1"/>
          <p:nvPr/>
        </p:nvSpPr>
        <p:spPr>
          <a:xfrm>
            <a:off x="3698141" y="6184526"/>
            <a:ext cx="8253027" cy="358240"/>
          </a:xfrm>
          <a:prstGeom prst="rect">
            <a:avLst/>
          </a:prstGeom>
        </p:spPr>
        <p:txBody>
          <a:bodyPr lIns="0" tIns="0" rIns="0" bIns="0" rtlCol="0" anchor="t">
            <a:spAutoFit/>
          </a:bodyPr>
          <a:lstStyle/>
          <a:p>
            <a:pPr algn="l">
              <a:lnSpc>
                <a:spcPts val="3080"/>
              </a:lnSpc>
              <a:spcBef>
                <a:spcPct val="0"/>
              </a:spcBef>
            </a:pPr>
            <a:endParaRPr lang="en-US" sz="2200" dirty="0">
              <a:solidFill>
                <a:srgbClr val="E5E1DA"/>
              </a:solidFill>
              <a:latin typeface="Lato"/>
              <a:ea typeface="Lato"/>
              <a:cs typeface="Lato"/>
              <a:sym typeface="Lato"/>
            </a:endParaRPr>
          </a:p>
        </p:txBody>
      </p:sp>
      <p:sp>
        <p:nvSpPr>
          <p:cNvPr id="12" name="Rectangle 1">
            <a:extLst>
              <a:ext uri="{FF2B5EF4-FFF2-40B4-BE49-F238E27FC236}">
                <a16:creationId xmlns:a16="http://schemas.microsoft.com/office/drawing/2014/main" id="{A740013E-7413-6FFD-ED25-3AC184EF24BD}"/>
              </a:ext>
            </a:extLst>
          </p:cNvPr>
          <p:cNvSpPr txBox="1">
            <a:spLocks noChangeArrowheads="1"/>
          </p:cNvSpPr>
          <p:nvPr/>
        </p:nvSpPr>
        <p:spPr bwMode="auto">
          <a:xfrm>
            <a:off x="1600200" y="2367038"/>
            <a:ext cx="11734800" cy="71198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lnSpc>
                <a:spcPct val="101000"/>
              </a:lnSpc>
              <a:spcBef>
                <a:spcPct val="0"/>
              </a:spcBef>
              <a:spcAft>
                <a:spcPts val="600"/>
              </a:spcAft>
              <a:buFontTx/>
              <a:buChar char="•"/>
            </a:pPr>
            <a:r>
              <a:rPr lang="en-US" altLang="en-US" sz="2000" b="1" dirty="0">
                <a:solidFill>
                  <a:srgbClr val="FEFCF7"/>
                </a:solidFill>
                <a:latin typeface="Arial" panose="020B0604020202020204" pitchFamily="34" charset="0"/>
              </a:rPr>
              <a:t>Definition</a:t>
            </a:r>
            <a:r>
              <a:rPr lang="en-US" altLang="en-US" sz="2000" dirty="0">
                <a:solidFill>
                  <a:srgbClr val="FEFCF7"/>
                </a:solidFill>
                <a:latin typeface="Arial" panose="020B0604020202020204" pitchFamily="34" charset="0"/>
              </a:rPr>
              <a:t>:</a:t>
            </a:r>
          </a:p>
          <a:p>
            <a:pPr marL="0" indent="0" eaLnBrk="0" fontAlgn="base" hangingPunct="0">
              <a:lnSpc>
                <a:spcPct val="101000"/>
              </a:lnSpc>
              <a:spcBef>
                <a:spcPct val="0"/>
              </a:spcBef>
              <a:spcAft>
                <a:spcPts val="600"/>
              </a:spcAft>
              <a:buFontTx/>
              <a:buChar char="•"/>
            </a:pPr>
            <a:r>
              <a:rPr lang="en-US" altLang="en-US" sz="2000" dirty="0">
                <a:solidFill>
                  <a:srgbClr val="FEFCF7"/>
                </a:solidFill>
                <a:latin typeface="Arial" panose="020B0604020202020204" pitchFamily="34" charset="0"/>
              </a:rPr>
              <a:t>VLSI stands for Very Large Scale Integration, a process of creating integrated circuits (ICs) by combining</a:t>
            </a:r>
          </a:p>
          <a:p>
            <a:pPr marL="0" indent="0" eaLnBrk="0" fontAlgn="base" hangingPunct="0">
              <a:lnSpc>
                <a:spcPct val="101000"/>
              </a:lnSpc>
              <a:spcBef>
                <a:spcPct val="0"/>
              </a:spcBef>
              <a:spcAft>
                <a:spcPts val="600"/>
              </a:spcAft>
              <a:buFont typeface="Arial" pitchFamily="34" charset="0"/>
              <a:buNone/>
            </a:pPr>
            <a:r>
              <a:rPr lang="en-US" altLang="en-US" sz="2000" dirty="0">
                <a:solidFill>
                  <a:srgbClr val="FEFCF7"/>
                </a:solidFill>
                <a:latin typeface="Arial" panose="020B0604020202020204" pitchFamily="34" charset="0"/>
              </a:rPr>
              <a:t> thousands to millions of transistors on a single chip.</a:t>
            </a:r>
          </a:p>
          <a:p>
            <a:pPr marL="0" indent="0" eaLnBrk="0" fontAlgn="base" hangingPunct="0">
              <a:lnSpc>
                <a:spcPct val="101000"/>
              </a:lnSpc>
              <a:spcBef>
                <a:spcPct val="0"/>
              </a:spcBef>
              <a:spcAft>
                <a:spcPts val="600"/>
              </a:spcAft>
              <a:buFontTx/>
              <a:buChar char="•"/>
            </a:pPr>
            <a:r>
              <a:rPr lang="en-US" altLang="en-US" sz="2000" b="1" dirty="0">
                <a:solidFill>
                  <a:srgbClr val="FEFCF7"/>
                </a:solidFill>
                <a:latin typeface="Arial" panose="020B0604020202020204" pitchFamily="34" charset="0"/>
              </a:rPr>
              <a:t>Evolution</a:t>
            </a:r>
            <a:r>
              <a:rPr lang="en-US" altLang="en-US" sz="2000" dirty="0">
                <a:solidFill>
                  <a:srgbClr val="FEFCF7"/>
                </a:solidFill>
                <a:latin typeface="Arial" panose="020B0604020202020204" pitchFamily="34" charset="0"/>
              </a:rPr>
              <a:t>:</a:t>
            </a:r>
          </a:p>
          <a:p>
            <a:pPr marL="0" indent="0" eaLnBrk="0" fontAlgn="base" hangingPunct="0">
              <a:lnSpc>
                <a:spcPct val="101000"/>
              </a:lnSpc>
              <a:spcBef>
                <a:spcPct val="0"/>
              </a:spcBef>
              <a:spcAft>
                <a:spcPts val="600"/>
              </a:spcAft>
              <a:buFontTx/>
              <a:buChar char="•"/>
            </a:pPr>
            <a:r>
              <a:rPr lang="en-US" altLang="en-US" sz="2000" dirty="0">
                <a:solidFill>
                  <a:srgbClr val="FEFCF7"/>
                </a:solidFill>
                <a:latin typeface="Arial" panose="020B0604020202020204" pitchFamily="34" charset="0"/>
              </a:rPr>
              <a:t>VLSI technology evolved from earlier technologies such as SSI (Small Scale Integration), MSI </a:t>
            </a:r>
          </a:p>
          <a:p>
            <a:pPr marL="0" indent="0" eaLnBrk="0" fontAlgn="base" hangingPunct="0">
              <a:lnSpc>
                <a:spcPct val="101000"/>
              </a:lnSpc>
              <a:spcBef>
                <a:spcPct val="0"/>
              </a:spcBef>
              <a:spcAft>
                <a:spcPts val="600"/>
              </a:spcAft>
              <a:buFont typeface="Arial" pitchFamily="34" charset="0"/>
              <a:buNone/>
            </a:pPr>
            <a:r>
              <a:rPr lang="en-US" altLang="en-US" sz="2000" dirty="0">
                <a:solidFill>
                  <a:srgbClr val="FEFCF7"/>
                </a:solidFill>
                <a:latin typeface="Arial" panose="020B0604020202020204" pitchFamily="34" charset="0"/>
              </a:rPr>
              <a:t>(Medium Scale Integration), and LSI (Large Scale Integration), which integrated fewer components.</a:t>
            </a:r>
          </a:p>
          <a:p>
            <a:pPr marL="0" indent="0" algn="just" eaLnBrk="0" fontAlgn="base" hangingPunct="0">
              <a:lnSpc>
                <a:spcPct val="101000"/>
              </a:lnSpc>
              <a:spcBef>
                <a:spcPct val="0"/>
              </a:spcBef>
              <a:spcAft>
                <a:spcPts val="600"/>
              </a:spcAft>
              <a:buFontTx/>
              <a:buChar char="•"/>
            </a:pPr>
            <a:r>
              <a:rPr lang="en-US" altLang="en-US" sz="2000" b="1" dirty="0">
                <a:solidFill>
                  <a:srgbClr val="FEFCF7"/>
                </a:solidFill>
                <a:latin typeface="Arial" panose="020B0604020202020204" pitchFamily="34" charset="0"/>
              </a:rPr>
              <a:t>Importance</a:t>
            </a:r>
            <a:r>
              <a:rPr lang="en-US" altLang="en-US" sz="2000" dirty="0">
                <a:solidFill>
                  <a:srgbClr val="FEFCF7"/>
                </a:solidFill>
                <a:latin typeface="Arial" panose="020B0604020202020204" pitchFamily="34" charset="0"/>
              </a:rPr>
              <a:t>:</a:t>
            </a:r>
          </a:p>
          <a:p>
            <a:pPr marL="0" indent="0" eaLnBrk="0" fontAlgn="base" hangingPunct="0">
              <a:lnSpc>
                <a:spcPct val="101000"/>
              </a:lnSpc>
              <a:spcBef>
                <a:spcPct val="0"/>
              </a:spcBef>
              <a:spcAft>
                <a:spcPts val="600"/>
              </a:spcAft>
              <a:buFontTx/>
              <a:buChar char="•"/>
            </a:pPr>
            <a:r>
              <a:rPr lang="en-US" altLang="en-US" sz="2000" dirty="0">
                <a:solidFill>
                  <a:srgbClr val="FEFCF7"/>
                </a:solidFill>
                <a:latin typeface="Arial" panose="020B0604020202020204" pitchFamily="34" charset="0"/>
              </a:rPr>
              <a:t>VLSI technology is crucial for the development of modern electronics, enabling the </a:t>
            </a:r>
            <a:r>
              <a:rPr lang="en-US" altLang="en-US" sz="2000" dirty="0" err="1">
                <a:solidFill>
                  <a:srgbClr val="FEFCF7"/>
                </a:solidFill>
                <a:latin typeface="Arial" panose="020B0604020202020204" pitchFamily="34" charset="0"/>
              </a:rPr>
              <a:t>creationof</a:t>
            </a:r>
            <a:r>
              <a:rPr lang="en-US" altLang="en-US" sz="2000" dirty="0">
                <a:solidFill>
                  <a:srgbClr val="FEFCF7"/>
                </a:solidFill>
                <a:latin typeface="Arial" panose="020B0604020202020204" pitchFamily="34" charset="0"/>
              </a:rPr>
              <a:t> compact,</a:t>
            </a:r>
          </a:p>
          <a:p>
            <a:pPr marL="0" indent="0" eaLnBrk="0" fontAlgn="base" hangingPunct="0">
              <a:lnSpc>
                <a:spcPct val="101000"/>
              </a:lnSpc>
              <a:spcBef>
                <a:spcPct val="0"/>
              </a:spcBef>
              <a:spcAft>
                <a:spcPts val="600"/>
              </a:spcAft>
              <a:buFont typeface="Arial" pitchFamily="34" charset="0"/>
              <a:buNone/>
            </a:pPr>
            <a:r>
              <a:rPr lang="en-US" altLang="en-US" sz="2000" dirty="0">
                <a:solidFill>
                  <a:srgbClr val="FEFCF7"/>
                </a:solidFill>
                <a:latin typeface="Arial" panose="020B0604020202020204" pitchFamily="34" charset="0"/>
              </a:rPr>
              <a:t> high-performance, and power-efficient devices like smartphones, computers, and other digital systems.</a:t>
            </a:r>
          </a:p>
          <a:p>
            <a:pPr marL="0" indent="0" eaLnBrk="0" fontAlgn="base" hangingPunct="0">
              <a:lnSpc>
                <a:spcPct val="101000"/>
              </a:lnSpc>
              <a:spcBef>
                <a:spcPct val="0"/>
              </a:spcBef>
              <a:spcAft>
                <a:spcPts val="600"/>
              </a:spcAft>
              <a:buFontTx/>
              <a:buChar char="•"/>
            </a:pPr>
            <a:r>
              <a:rPr lang="en-US" altLang="en-US" sz="2000" b="1" dirty="0">
                <a:solidFill>
                  <a:srgbClr val="FEFCF7"/>
                </a:solidFill>
                <a:latin typeface="Arial" panose="020B0604020202020204" pitchFamily="34" charset="0"/>
              </a:rPr>
              <a:t>Applications</a:t>
            </a:r>
            <a:r>
              <a:rPr lang="en-US" altLang="en-US" sz="2000" dirty="0">
                <a:solidFill>
                  <a:srgbClr val="FEFCF7"/>
                </a:solidFill>
                <a:latin typeface="Arial" panose="020B0604020202020204" pitchFamily="34" charset="0"/>
              </a:rPr>
              <a:t>:</a:t>
            </a:r>
          </a:p>
          <a:p>
            <a:pPr marL="0" indent="0" eaLnBrk="0" fontAlgn="base" hangingPunct="0">
              <a:lnSpc>
                <a:spcPct val="101000"/>
              </a:lnSpc>
              <a:spcBef>
                <a:spcPct val="0"/>
              </a:spcBef>
              <a:spcAft>
                <a:spcPts val="600"/>
              </a:spcAft>
              <a:buFontTx/>
              <a:buChar char="•"/>
            </a:pPr>
            <a:r>
              <a:rPr lang="en-US" altLang="en-US" sz="2000" dirty="0">
                <a:solidFill>
                  <a:srgbClr val="FEFCF7"/>
                </a:solidFill>
                <a:latin typeface="Arial" panose="020B0604020202020204" pitchFamily="34" charset="0"/>
              </a:rPr>
              <a:t>VLSI is used in various applications including microprocessors, memory chips, digital signal processors </a:t>
            </a:r>
          </a:p>
          <a:p>
            <a:pPr marL="0" indent="0" eaLnBrk="0" fontAlgn="base" hangingPunct="0">
              <a:lnSpc>
                <a:spcPct val="101000"/>
              </a:lnSpc>
              <a:spcBef>
                <a:spcPct val="0"/>
              </a:spcBef>
              <a:spcAft>
                <a:spcPts val="600"/>
              </a:spcAft>
              <a:buFont typeface="Arial" pitchFamily="34" charset="0"/>
              <a:buNone/>
            </a:pPr>
            <a:r>
              <a:rPr lang="en-US" altLang="en-US" sz="2000" dirty="0">
                <a:solidFill>
                  <a:srgbClr val="FEFCF7"/>
                </a:solidFill>
                <a:latin typeface="Arial" panose="020B0604020202020204" pitchFamily="34" charset="0"/>
              </a:rPr>
              <a:t>(DSPs), application-specific integrated circuits (ASICs), and field-programmable gate arrays (FPGAs).</a:t>
            </a:r>
          </a:p>
          <a:p>
            <a:pPr marL="0" indent="0" eaLnBrk="0" fontAlgn="base" hangingPunct="0">
              <a:lnSpc>
                <a:spcPct val="101000"/>
              </a:lnSpc>
              <a:spcBef>
                <a:spcPct val="0"/>
              </a:spcBef>
              <a:spcAft>
                <a:spcPts val="600"/>
              </a:spcAft>
              <a:buFontTx/>
              <a:buNone/>
            </a:pPr>
            <a:endParaRPr lang="en-US" altLang="en-US" sz="2000" dirty="0">
              <a:solidFill>
                <a:srgbClr val="FEFCF7"/>
              </a:solidFill>
              <a:latin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3"/>
    </mc:Choice>
    <mc:Fallback xmlns="">
      <p:transition spd="slow" advTm="18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 calcmode="lin" valueType="num">
                                      <p:cBhvr additive="base">
                                        <p:cTn id="2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anim calcmode="lin" valueType="num">
                                      <p:cBhvr additive="base">
                                        <p:cTn id="35"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anim calcmode="lin" valueType="num">
                                      <p:cBhvr additive="base">
                                        <p:cTn id="39"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anim calcmode="lin" valueType="num">
                                      <p:cBhvr additive="base">
                                        <p:cTn id="43"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anim calcmode="lin" valueType="num">
                                      <p:cBhvr additive="base">
                                        <p:cTn id="47"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anim calcmode="lin" valueType="num">
                                      <p:cBhvr additive="base">
                                        <p:cTn id="51" dur="500" fill="hold"/>
                                        <p:tgtEl>
                                          <p:spTgt spid="12">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49E50E11-D416-66B8-6E2D-A164F5980D9D}"/>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1BFC9A74-B23D-BEBD-1FB6-890788C1BD29}"/>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9FE188DD-4D23-0AF5-C5B9-10F01EE4AD59}"/>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F66A0FAC-32E1-8042-CDD4-AD461E94A522}"/>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3FE2428A-D354-5280-337F-8C2EA05B7879}"/>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7E6A9492-1D00-35F1-C02A-5F69BF2EA007}"/>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32 bit CPU OPCODE</a:t>
            </a:r>
          </a:p>
        </p:txBody>
      </p:sp>
      <p:sp>
        <p:nvSpPr>
          <p:cNvPr id="18" name="TextBox 17">
            <a:extLst>
              <a:ext uri="{FF2B5EF4-FFF2-40B4-BE49-F238E27FC236}">
                <a16:creationId xmlns:a16="http://schemas.microsoft.com/office/drawing/2014/main" id="{314CB682-B0EF-5AD4-746F-B5309493F2DD}"/>
              </a:ext>
            </a:extLst>
          </p:cNvPr>
          <p:cNvSpPr txBox="1"/>
          <p:nvPr/>
        </p:nvSpPr>
        <p:spPr>
          <a:xfrm>
            <a:off x="1371600" y="3862488"/>
            <a:ext cx="14097000" cy="3108543"/>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WHAT is an OPCODE</a:t>
            </a:r>
          </a:p>
          <a:p>
            <a:pPr marL="457200" indent="-457200">
              <a:buFont typeface="Arial" panose="020B0604020202020204" pitchFamily="34" charset="0"/>
              <a:buChar char="•"/>
            </a:pPr>
            <a:endParaRPr lang="en-US" sz="2800" b="1"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An opcode, or operation code, is a numeric code that tells a processor what operation to perform</a:t>
            </a:r>
          </a:p>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An opcode is a binary or hexadecimal number that represents a specific instruction for a processor to perform</a:t>
            </a:r>
          </a:p>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9" name="Content Placeholder 8">
            <a:extLst>
              <a:ext uri="{FF2B5EF4-FFF2-40B4-BE49-F238E27FC236}">
                <a16:creationId xmlns:a16="http://schemas.microsoft.com/office/drawing/2014/main" id="{946AEEAE-D77A-8EE2-AFA2-FAAE4710B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6700" y="6609900"/>
            <a:ext cx="10134600" cy="33314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ustDataLst>
      <p:tags r:id="rId1"/>
    </p:custDataLst>
    <p:extLst>
      <p:ext uri="{BB962C8B-B14F-4D97-AF65-F5344CB8AC3E}">
        <p14:creationId xmlns:p14="http://schemas.microsoft.com/office/powerpoint/2010/main" val="5978605"/>
      </p:ext>
    </p:extLst>
  </p:cSld>
  <p:clrMapOvr>
    <a:masterClrMapping/>
  </p:clrMapOvr>
  <mc:AlternateContent xmlns:mc="http://schemas.openxmlformats.org/markup-compatibility/2006" xmlns:p14="http://schemas.microsoft.com/office/powerpoint/2010/main">
    <mc:Choice Requires="p14">
      <p:transition spd="slow" p14:dur="2000" advTm="2862"/>
    </mc:Choice>
    <mc:Fallback xmlns="">
      <p:transition spd="slow" advTm="28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 calcmode="lin" valueType="num">
                                      <p:cBhvr additive="base">
                                        <p:cTn id="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anim calcmode="lin" valueType="num">
                                      <p:cBhvr additive="base">
                                        <p:cTn id="11"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384E94-C5D7-844C-EDA7-5F95BECDB456}"/>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9F4F71E7-549C-D724-21C9-06A49A5805FE}"/>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F5CDC819-9124-D09D-E83D-45D3F2DA0BBF}"/>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sp>
        <p:nvSpPr>
          <p:cNvPr id="17" name="TextBox 16">
            <a:extLst>
              <a:ext uri="{FF2B5EF4-FFF2-40B4-BE49-F238E27FC236}">
                <a16:creationId xmlns:a16="http://schemas.microsoft.com/office/drawing/2014/main" id="{E36D56A3-94C9-20D4-FF44-29F7DD591AD4}"/>
              </a:ext>
            </a:extLst>
          </p:cNvPr>
          <p:cNvSpPr txBox="1"/>
          <p:nvPr/>
        </p:nvSpPr>
        <p:spPr>
          <a:xfrm>
            <a:off x="533400" y="315324"/>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Circuit Diagram</a:t>
            </a:r>
          </a:p>
        </p:txBody>
      </p:sp>
      <p:pic>
        <p:nvPicPr>
          <p:cNvPr id="3" name="Picture 2">
            <a:extLst>
              <a:ext uri="{FF2B5EF4-FFF2-40B4-BE49-F238E27FC236}">
                <a16:creationId xmlns:a16="http://schemas.microsoft.com/office/drawing/2014/main" id="{4D43B1EF-CBA4-A9B7-4BEB-0ACFDBA9A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600248"/>
            <a:ext cx="16840200" cy="8371428"/>
          </a:xfrm>
          <a:prstGeom prst="roundRect">
            <a:avLst>
              <a:gd name="adj" fmla="val 11111"/>
            </a:avLst>
          </a:prstGeom>
          <a:ln w="190500" cap="rnd">
            <a:solidFill>
              <a:srgbClr val="0070C0"/>
            </a:solidFill>
            <a:prstDash val="solid"/>
          </a:ln>
          <a:effectLst>
            <a:outerShdw blurRad="184150" dist="241300" dir="11520000" sx="110000" sy="110000" algn="ctr">
              <a:srgbClr val="000000">
                <a:alpha val="18000"/>
              </a:srgbClr>
            </a:outerShdw>
          </a:effectLst>
        </p:spPr>
      </p:pic>
    </p:spTree>
    <p:custDataLst>
      <p:tags r:id="rId1"/>
    </p:custDataLst>
    <p:extLst>
      <p:ext uri="{BB962C8B-B14F-4D97-AF65-F5344CB8AC3E}">
        <p14:creationId xmlns:p14="http://schemas.microsoft.com/office/powerpoint/2010/main" val="4243917606"/>
      </p:ext>
    </p:extLst>
  </p:cSld>
  <p:clrMapOvr>
    <a:masterClrMapping/>
  </p:clrMapOvr>
  <mc:AlternateContent xmlns:mc="http://schemas.openxmlformats.org/markup-compatibility/2006" xmlns:p14="http://schemas.microsoft.com/office/powerpoint/2010/main">
    <mc:Choice Requires="p14">
      <p:transition spd="slow" p14:dur="2000" advTm="1732"/>
    </mc:Choice>
    <mc:Fallback xmlns="">
      <p:transition spd="slow" advTm="17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129491B-BE1F-6F61-9AB5-DA2B2CA501E6}"/>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708ABBD9-0A56-35D5-0A66-B651EB07762A}"/>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0C238233-01E6-34A5-0F16-5225774B1574}"/>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sp>
        <p:nvSpPr>
          <p:cNvPr id="17" name="TextBox 16">
            <a:extLst>
              <a:ext uri="{FF2B5EF4-FFF2-40B4-BE49-F238E27FC236}">
                <a16:creationId xmlns:a16="http://schemas.microsoft.com/office/drawing/2014/main" id="{01CBBF8A-0F65-44CA-AB91-A3D0BFB74070}"/>
              </a:ext>
            </a:extLst>
          </p:cNvPr>
          <p:cNvSpPr txBox="1"/>
          <p:nvPr/>
        </p:nvSpPr>
        <p:spPr>
          <a:xfrm>
            <a:off x="838200" y="965588"/>
            <a:ext cx="10058400" cy="10483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Flow Chart</a:t>
            </a:r>
          </a:p>
        </p:txBody>
      </p:sp>
      <p:pic>
        <p:nvPicPr>
          <p:cNvPr id="3" name="Picture 2">
            <a:extLst>
              <a:ext uri="{FF2B5EF4-FFF2-40B4-BE49-F238E27FC236}">
                <a16:creationId xmlns:a16="http://schemas.microsoft.com/office/drawing/2014/main" id="{3BA24074-C487-8383-68BF-9B3AF6E5C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2247900"/>
            <a:ext cx="15316200" cy="7679708"/>
          </a:xfrm>
          <a:prstGeom prst="roundRect">
            <a:avLst>
              <a:gd name="adj" fmla="val 11111"/>
            </a:avLst>
          </a:prstGeom>
          <a:ln w="190500" cap="rnd">
            <a:solidFill>
              <a:srgbClr val="0070C0"/>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ustDataLst>
      <p:tags r:id="rId1"/>
    </p:custDataLst>
    <p:extLst>
      <p:ext uri="{BB962C8B-B14F-4D97-AF65-F5344CB8AC3E}">
        <p14:creationId xmlns:p14="http://schemas.microsoft.com/office/powerpoint/2010/main" val="1259647725"/>
      </p:ext>
    </p:extLst>
  </p:cSld>
  <p:clrMapOvr>
    <a:masterClrMapping/>
  </p:clrMapOvr>
  <mc:AlternateContent xmlns:mc="http://schemas.openxmlformats.org/markup-compatibility/2006" xmlns:p14="http://schemas.microsoft.com/office/powerpoint/2010/main">
    <mc:Choice Requires="p14">
      <p:transition spd="slow" p14:dur="2000" advTm="2934"/>
    </mc:Choice>
    <mc:Fallback xmlns="">
      <p:transition spd="slow" advTm="2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50E992E-A82B-6F17-823B-26ECE786C7A9}"/>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A734E052-580D-A6EE-CB45-59A3D11D95C0}"/>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9F19DCD2-5640-DD59-D3EF-ECDC9BE35DFB}"/>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A7695763-D9A6-4D48-A266-98688D67440F}"/>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AE546FC6-2A24-C2F4-2D3E-1651926F024D}"/>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2B808B93-581E-9F55-CA85-F7057AD8C526}"/>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ADFF9AF8-6CAF-9DCA-20B6-52F5B4FFFDB0}"/>
              </a:ext>
            </a:extLst>
          </p:cNvPr>
          <p:cNvSpPr txBox="1"/>
          <p:nvPr/>
        </p:nvSpPr>
        <p:spPr>
          <a:xfrm>
            <a:off x="838200" y="-80493"/>
            <a:ext cx="10058400" cy="302326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Parts of Circuits</a:t>
            </a:r>
            <a:br>
              <a:rPr lang="en-US" sz="6000" b="1" dirty="0">
                <a:solidFill>
                  <a:srgbClr val="FBF9F1"/>
                </a:solidFill>
                <a:latin typeface="Poppins Bold"/>
                <a:ea typeface="Poppins Bold"/>
                <a:cs typeface="Poppins Bold"/>
                <a:sym typeface="Poppins Bold"/>
              </a:rPr>
            </a:br>
            <a:r>
              <a:rPr lang="en-US" sz="6000" b="1" dirty="0">
                <a:solidFill>
                  <a:srgbClr val="FBF9F1"/>
                </a:solidFill>
                <a:latin typeface="Poppins Bold"/>
                <a:ea typeface="Poppins Bold"/>
                <a:cs typeface="Poppins Bold"/>
                <a:sym typeface="Poppins Bold"/>
              </a:rPr>
              <a:t>   - Register File (Memory)</a:t>
            </a:r>
          </a:p>
        </p:txBody>
      </p:sp>
      <p:sp>
        <p:nvSpPr>
          <p:cNvPr id="18" name="TextBox 17">
            <a:extLst>
              <a:ext uri="{FF2B5EF4-FFF2-40B4-BE49-F238E27FC236}">
                <a16:creationId xmlns:a16="http://schemas.microsoft.com/office/drawing/2014/main" id="{9B1C51E2-CC39-FEFD-A5A6-2BFA7D3BFDA3}"/>
              </a:ext>
            </a:extLst>
          </p:cNvPr>
          <p:cNvSpPr txBox="1"/>
          <p:nvPr/>
        </p:nvSpPr>
        <p:spPr>
          <a:xfrm>
            <a:off x="8739611" y="3125752"/>
            <a:ext cx="6629400" cy="6124754"/>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It performs following operations</a:t>
            </a:r>
          </a:p>
          <a:p>
            <a:r>
              <a:rPr lang="en-US" sz="2800" b="1" dirty="0">
                <a:solidFill>
                  <a:schemeClr val="bg1"/>
                </a:solidFill>
                <a:latin typeface="Times New Roman" panose="02020603050405020304" pitchFamily="18" charset="0"/>
                <a:cs typeface="Times New Roman" panose="02020603050405020304" pitchFamily="18" charset="0"/>
              </a:rPr>
              <a:t>Read Operation​</a:t>
            </a:r>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RD1= Read Port 1 (It reads location given at A1)​</a:t>
            </a:r>
          </a:p>
          <a:p>
            <a:r>
              <a:rPr lang="en-US" sz="2800" b="1" dirty="0">
                <a:solidFill>
                  <a:schemeClr val="bg1"/>
                </a:solidFill>
                <a:latin typeface="Times New Roman" panose="02020603050405020304" pitchFamily="18" charset="0"/>
                <a:cs typeface="Times New Roman" panose="02020603050405020304" pitchFamily="18" charset="0"/>
              </a:rPr>
              <a:t>RD2= Read Port 2 (It reads location given at A1)</a:t>
            </a:r>
          </a:p>
          <a:p>
            <a:r>
              <a:rPr lang="en-US" sz="2800" b="1" dirty="0">
                <a:solidFill>
                  <a:schemeClr val="bg1"/>
                </a:solidFill>
                <a:latin typeface="Times New Roman" panose="02020603050405020304" pitchFamily="18" charset="0"/>
                <a:cs typeface="Times New Roman" panose="02020603050405020304" pitchFamily="18" charset="0"/>
              </a:rPr>
              <a:t>Write Operation</a:t>
            </a:r>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If WE=1 and rising edge of </a:t>
            </a:r>
            <a:r>
              <a:rPr lang="en-US" sz="2800" b="1" dirty="0" err="1">
                <a:solidFill>
                  <a:schemeClr val="bg1"/>
                </a:solidFill>
                <a:latin typeface="Times New Roman" panose="02020603050405020304" pitchFamily="18" charset="0"/>
                <a:cs typeface="Times New Roman" panose="02020603050405020304" pitchFamily="18" charset="0"/>
              </a:rPr>
              <a:t>clk</a:t>
            </a:r>
            <a:r>
              <a:rPr lang="en-US" sz="2800" b="1" dirty="0">
                <a:solidFill>
                  <a:schemeClr val="bg1"/>
                </a:solidFill>
                <a:latin typeface="Times New Roman" panose="02020603050405020304" pitchFamily="18" charset="0"/>
                <a:cs typeface="Times New Roman" panose="02020603050405020304" pitchFamily="18" charset="0"/>
              </a:rPr>
              <a:t> is there</a:t>
            </a:r>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The data given at WD3 will be saved at A3 location</a:t>
            </a:r>
          </a:p>
          <a:p>
            <a:r>
              <a:rPr lang="en-US" sz="2800" b="1" dirty="0">
                <a:solidFill>
                  <a:schemeClr val="bg1"/>
                </a:solidFill>
                <a:latin typeface="Times New Roman" panose="02020603050405020304" pitchFamily="18" charset="0"/>
                <a:cs typeface="Times New Roman" panose="02020603050405020304" pitchFamily="18" charset="0"/>
              </a:rPr>
              <a:t> </a:t>
            </a:r>
          </a:p>
        </p:txBody>
      </p:sp>
      <p:pic>
        <p:nvPicPr>
          <p:cNvPr id="2" name="Content Placeholder 6">
            <a:extLst>
              <a:ext uri="{FF2B5EF4-FFF2-40B4-BE49-F238E27FC236}">
                <a16:creationId xmlns:a16="http://schemas.microsoft.com/office/drawing/2014/main" id="{61FCF7EC-CB77-C466-0CA4-69B6CE1E4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6162" y="3410569"/>
            <a:ext cx="5390438" cy="46817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HeroicExtremeRightFacing"/>
            <a:lightRig rig="threePt" dir="t"/>
          </a:scene3d>
          <a:sp3d contourW="6350" prstMaterial="matte">
            <a:bevelT w="101600" h="101600"/>
            <a:contourClr>
              <a:srgbClr val="969696"/>
            </a:contourClr>
          </a:sp3d>
        </p:spPr>
      </p:pic>
    </p:spTree>
    <p:custDataLst>
      <p:tags r:id="rId1"/>
    </p:custDataLst>
    <p:extLst>
      <p:ext uri="{BB962C8B-B14F-4D97-AF65-F5344CB8AC3E}">
        <p14:creationId xmlns:p14="http://schemas.microsoft.com/office/powerpoint/2010/main" val="1631687581"/>
      </p:ext>
    </p:extLst>
  </p:cSld>
  <p:clrMapOvr>
    <a:masterClrMapping/>
  </p:clrMapOvr>
  <mc:AlternateContent xmlns:mc="http://schemas.openxmlformats.org/markup-compatibility/2006" xmlns:p14="http://schemas.microsoft.com/office/powerpoint/2010/main">
    <mc:Choice Requires="p14">
      <p:transition spd="slow" p14:dur="2000" advTm="5264"/>
    </mc:Choice>
    <mc:Fallback xmlns="">
      <p:transition spd="slow" advTm="5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animEffect transition="in" filter="fade">
                                      <p:cBhvr>
                                        <p:cTn id="13" dur="1000"/>
                                        <p:tgtEl>
                                          <p:spTgt spid="18">
                                            <p:txEl>
                                              <p:pRg st="3" end="3"/>
                                            </p:txEl>
                                          </p:spTgt>
                                        </p:tgtEl>
                                      </p:cBhvr>
                                    </p:animEffect>
                                    <p:anim calcmode="lin" valueType="num">
                                      <p:cBhvr>
                                        <p:cTn id="1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8">
                                            <p:txEl>
                                              <p:pRg st="4" end="4"/>
                                            </p:txEl>
                                          </p:spTgt>
                                        </p:tgtEl>
                                        <p:attrNameLst>
                                          <p:attrName>style.visibility</p:attrName>
                                        </p:attrNameLst>
                                      </p:cBhvr>
                                      <p:to>
                                        <p:strVal val="visible"/>
                                      </p:to>
                                    </p:set>
                                    <p:animEffect transition="in" filter="fade">
                                      <p:cBhvr>
                                        <p:cTn id="18" dur="1000"/>
                                        <p:tgtEl>
                                          <p:spTgt spid="18">
                                            <p:txEl>
                                              <p:pRg st="4" end="4"/>
                                            </p:txEl>
                                          </p:spTgt>
                                        </p:tgtEl>
                                      </p:cBhvr>
                                    </p:animEffect>
                                    <p:anim calcmode="lin" valueType="num">
                                      <p:cBhvr>
                                        <p:cTn id="1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1000"/>
                                        <p:tgtEl>
                                          <p:spTgt spid="18">
                                            <p:txEl>
                                              <p:pRg st="7" end="7"/>
                                            </p:txEl>
                                          </p:spTgt>
                                        </p:tgtEl>
                                      </p:cBhvr>
                                    </p:animEffect>
                                    <p:anim calcmode="lin" valueType="num">
                                      <p:cBhvr>
                                        <p:cTn id="26" dur="1000" fill="hold"/>
                                        <p:tgtEl>
                                          <p:spTgt spid="18">
                                            <p:txEl>
                                              <p:pRg st="7" end="7"/>
                                            </p:txEl>
                                          </p:spTgt>
                                        </p:tgtEl>
                                        <p:attrNameLst>
                                          <p:attrName>ppt_x</p:attrName>
                                        </p:attrNameLst>
                                      </p:cBhvr>
                                      <p:tavLst>
                                        <p:tav tm="0">
                                          <p:val>
                                            <p:strVal val="#ppt_x"/>
                                          </p:val>
                                        </p:tav>
                                        <p:tav tm="100000">
                                          <p:val>
                                            <p:strVal val="#ppt_x"/>
                                          </p:val>
                                        </p:tav>
                                      </p:tavLst>
                                    </p:anim>
                                    <p:anim calcmode="lin" valueType="num">
                                      <p:cBhvr>
                                        <p:cTn id="27" dur="1000" fill="hold"/>
                                        <p:tgtEl>
                                          <p:spTgt spid="18">
                                            <p:txEl>
                                              <p:pRg st="7" end="7"/>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8">
                                            <p:txEl>
                                              <p:pRg st="9" end="9"/>
                                            </p:txEl>
                                          </p:spTgt>
                                        </p:tgtEl>
                                        <p:attrNameLst>
                                          <p:attrName>style.visibility</p:attrName>
                                        </p:attrNameLst>
                                      </p:cBhvr>
                                      <p:to>
                                        <p:strVal val="visible"/>
                                      </p:to>
                                    </p:set>
                                    <p:animEffect transition="in" filter="fade">
                                      <p:cBhvr>
                                        <p:cTn id="30" dur="1000"/>
                                        <p:tgtEl>
                                          <p:spTgt spid="18">
                                            <p:txEl>
                                              <p:pRg st="9" end="9"/>
                                            </p:txEl>
                                          </p:spTgt>
                                        </p:tgtEl>
                                      </p:cBhvr>
                                    </p:animEffect>
                                    <p:anim calcmode="lin" valueType="num">
                                      <p:cBhvr>
                                        <p:cTn id="31" dur="1000" fill="hold"/>
                                        <p:tgtEl>
                                          <p:spTgt spid="18">
                                            <p:txEl>
                                              <p:pRg st="9" end="9"/>
                                            </p:txEl>
                                          </p:spTgt>
                                        </p:tgtEl>
                                        <p:attrNameLst>
                                          <p:attrName>ppt_x</p:attrName>
                                        </p:attrNameLst>
                                      </p:cBhvr>
                                      <p:tavLst>
                                        <p:tav tm="0">
                                          <p:val>
                                            <p:strVal val="#ppt_x"/>
                                          </p:val>
                                        </p:tav>
                                        <p:tav tm="100000">
                                          <p:val>
                                            <p:strVal val="#ppt_x"/>
                                          </p:val>
                                        </p:tav>
                                      </p:tavLst>
                                    </p:anim>
                                    <p:anim calcmode="lin" valueType="num">
                                      <p:cBhvr>
                                        <p:cTn id="32" dur="1000" fill="hold"/>
                                        <p:tgtEl>
                                          <p:spTgt spid="1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56A3F2-E8B9-21A0-EE1C-2EE75027FB33}"/>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BF620069-7E9F-D37E-6308-7C273D376197}"/>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003C93BA-9F2A-398F-B378-837232BA291C}"/>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96458654-1A54-6038-1C3D-51EE110A27B7}"/>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494EF38D-D32C-36B9-7A63-22EF55C5C5B7}"/>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IN" dirty="0"/>
            </a:p>
          </p:txBody>
        </p:sp>
        <p:sp>
          <p:nvSpPr>
            <p:cNvPr id="9" name="TextBox 5">
              <a:extLst>
                <a:ext uri="{FF2B5EF4-FFF2-40B4-BE49-F238E27FC236}">
                  <a16:creationId xmlns:a16="http://schemas.microsoft.com/office/drawing/2014/main" id="{4CFF80EC-E452-4324-3F1E-012A5A8C269C}"/>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37C44E2F-4275-A463-25F7-31B162C4FE03}"/>
              </a:ext>
            </a:extLst>
          </p:cNvPr>
          <p:cNvSpPr txBox="1"/>
          <p:nvPr/>
        </p:nvSpPr>
        <p:spPr>
          <a:xfrm>
            <a:off x="801914" y="575508"/>
            <a:ext cx="10439400" cy="203581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Building of Register(RAM)</a:t>
            </a:r>
          </a:p>
          <a:p>
            <a:pPr algn="l">
              <a:lnSpc>
                <a:spcPts val="7699"/>
              </a:lnSpc>
            </a:pPr>
            <a:r>
              <a:rPr lang="en-US" sz="6000" b="1" dirty="0">
                <a:solidFill>
                  <a:srgbClr val="FBF9F1"/>
                </a:solidFill>
                <a:latin typeface="Poppins Bold"/>
                <a:ea typeface="Poppins Bold"/>
                <a:cs typeface="Poppins Bold"/>
                <a:sym typeface="Poppins Bold"/>
              </a:rPr>
              <a:t> File </a:t>
            </a:r>
          </a:p>
        </p:txBody>
      </p:sp>
      <p:sp>
        <p:nvSpPr>
          <p:cNvPr id="18" name="TextBox 17">
            <a:extLst>
              <a:ext uri="{FF2B5EF4-FFF2-40B4-BE49-F238E27FC236}">
                <a16:creationId xmlns:a16="http://schemas.microsoft.com/office/drawing/2014/main" id="{D9A49558-D8B9-2E2D-5D69-C16D3045EC24}"/>
              </a:ext>
            </a:extLst>
          </p:cNvPr>
          <p:cNvSpPr txBox="1"/>
          <p:nvPr/>
        </p:nvSpPr>
        <p:spPr>
          <a:xfrm>
            <a:off x="1246420" y="3061929"/>
            <a:ext cx="14097000" cy="2677656"/>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1) Registers using D flipflop</a:t>
            </a:r>
          </a:p>
          <a:p>
            <a:r>
              <a:rPr lang="en-US" sz="2800" b="1" dirty="0">
                <a:solidFill>
                  <a:schemeClr val="bg1"/>
                </a:solidFill>
                <a:latin typeface="Times New Roman" panose="02020603050405020304" pitchFamily="18" charset="0"/>
                <a:cs typeface="Times New Roman" panose="02020603050405020304" pitchFamily="18" charset="0"/>
              </a:rPr>
              <a:t>2) MUX</a:t>
            </a:r>
          </a:p>
          <a:p>
            <a:r>
              <a:rPr lang="en-US" sz="2800" b="1" dirty="0">
                <a:solidFill>
                  <a:schemeClr val="bg1"/>
                </a:solidFill>
                <a:latin typeface="Times New Roman" panose="02020603050405020304" pitchFamily="18" charset="0"/>
                <a:cs typeface="Times New Roman" panose="02020603050405020304" pitchFamily="18" charset="0"/>
              </a:rPr>
              <a:t>3) Decoder</a:t>
            </a:r>
          </a:p>
          <a:p>
            <a:endParaRPr lang="en-US" sz="2800" b="1"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b="1"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425BE83-B0F4-1482-27A4-FC96DC2023A1}"/>
              </a:ext>
            </a:extLst>
          </p:cNvPr>
          <p:cNvSpPr txBox="1"/>
          <p:nvPr/>
        </p:nvSpPr>
        <p:spPr>
          <a:xfrm>
            <a:off x="1374637" y="4807401"/>
            <a:ext cx="4568963" cy="1107996"/>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a:t>
            </a:r>
            <a:r>
              <a:rPr lang="en-IN" sz="6600" dirty="0">
                <a:solidFill>
                  <a:schemeClr val="bg1"/>
                </a:solidFill>
                <a:latin typeface="Times New Roman" panose="02020603050405020304" pitchFamily="18" charset="0"/>
                <a:cs typeface="Times New Roman" panose="02020603050405020304" pitchFamily="18" charset="0"/>
              </a:rPr>
              <a:t>D </a:t>
            </a:r>
            <a:r>
              <a:rPr lang="en-IN" sz="6600" dirty="0" err="1">
                <a:solidFill>
                  <a:schemeClr val="bg1"/>
                </a:solidFill>
                <a:latin typeface="Times New Roman" panose="02020603050405020304" pitchFamily="18" charset="0"/>
                <a:cs typeface="Times New Roman" panose="02020603050405020304" pitchFamily="18" charset="0"/>
              </a:rPr>
              <a:t>FlipFlop</a:t>
            </a:r>
            <a:endParaRPr lang="en-IN" sz="66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98993A-5877-6439-F608-0C80359B4764}"/>
              </a:ext>
            </a:extLst>
          </p:cNvPr>
          <p:cNvPicPr>
            <a:picLocks noChangeAspect="1"/>
          </p:cNvPicPr>
          <p:nvPr/>
        </p:nvPicPr>
        <p:blipFill>
          <a:blip r:embed="rId5"/>
          <a:stretch>
            <a:fillRect/>
          </a:stretch>
        </p:blipFill>
        <p:spPr>
          <a:xfrm>
            <a:off x="8375084" y="3097943"/>
            <a:ext cx="6968336" cy="302084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HeroicExtremeLeftFacing"/>
            <a:lightRig rig="threePt" dir="t"/>
          </a:scene3d>
          <a:sp3d contourW="6350" prstMaterial="matte">
            <a:bevelT w="101600" h="101600"/>
            <a:contourClr>
              <a:srgbClr val="969696"/>
            </a:contourClr>
          </a:sp3d>
        </p:spPr>
      </p:pic>
      <p:pic>
        <p:nvPicPr>
          <p:cNvPr id="6" name="Picture 5">
            <a:extLst>
              <a:ext uri="{FF2B5EF4-FFF2-40B4-BE49-F238E27FC236}">
                <a16:creationId xmlns:a16="http://schemas.microsoft.com/office/drawing/2014/main" id="{A3BDBFE0-2669-90E9-7194-7676EC5BE716}"/>
              </a:ext>
            </a:extLst>
          </p:cNvPr>
          <p:cNvPicPr>
            <a:picLocks noChangeAspect="1"/>
          </p:cNvPicPr>
          <p:nvPr/>
        </p:nvPicPr>
        <p:blipFill>
          <a:blip r:embed="rId6"/>
          <a:stretch>
            <a:fillRect/>
          </a:stretch>
        </p:blipFill>
        <p:spPr>
          <a:xfrm>
            <a:off x="1406654" y="6065683"/>
            <a:ext cx="6060945" cy="27427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2">
            <a:extLst>
              <a:ext uri="{FF2B5EF4-FFF2-40B4-BE49-F238E27FC236}">
                <a16:creationId xmlns:a16="http://schemas.microsoft.com/office/drawing/2014/main" id="{E9F69224-798B-DACC-5462-E4DA42084A31}"/>
              </a:ext>
            </a:extLst>
          </p:cNvPr>
          <p:cNvPicPr>
            <a:picLocks noChangeAspect="1"/>
          </p:cNvPicPr>
          <p:nvPr/>
        </p:nvPicPr>
        <p:blipFill>
          <a:blip r:embed="rId7"/>
          <a:stretch>
            <a:fillRect/>
          </a:stretch>
        </p:blipFill>
        <p:spPr>
          <a:xfrm>
            <a:off x="5953646" y="4714533"/>
            <a:ext cx="5181600" cy="41609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prst="angle"/>
            <a:contourClr>
              <a:srgbClr val="FFFFFF"/>
            </a:contourClr>
          </a:sp3d>
        </p:spPr>
      </p:pic>
      <p:sp>
        <p:nvSpPr>
          <p:cNvPr id="15" name="TextBox 14">
            <a:extLst>
              <a:ext uri="{FF2B5EF4-FFF2-40B4-BE49-F238E27FC236}">
                <a16:creationId xmlns:a16="http://schemas.microsoft.com/office/drawing/2014/main" id="{E46D8868-44FF-C5B4-CD8D-C1EAFE8B18A8}"/>
              </a:ext>
            </a:extLst>
          </p:cNvPr>
          <p:cNvSpPr txBox="1"/>
          <p:nvPr/>
        </p:nvSpPr>
        <p:spPr>
          <a:xfrm>
            <a:off x="9527901" y="3117968"/>
            <a:ext cx="7134640" cy="6001643"/>
          </a:xfrm>
          <a:prstGeom prst="rect">
            <a:avLst/>
          </a:prstGeom>
          <a:solidFill>
            <a:schemeClr val="tx1"/>
          </a:solidFill>
          <a:ln w="76200">
            <a:noFill/>
          </a:ln>
          <a:effectLst>
            <a:outerShdw blurRad="225425" dist="50800" dir="5220000" algn="ctr">
              <a:srgbClr val="000000">
                <a:alpha val="33000"/>
              </a:srgbClr>
            </a:outerShdw>
          </a:effectLst>
          <a:scene3d>
            <a:camera prst="isometricOffAxis2Left"/>
            <a:lightRig rig="harsh" dir="t">
              <a:rot lat="0" lon="0" rev="3000000"/>
            </a:lightRig>
          </a:scene3d>
          <a:sp3d extrusionH="254000" contourW="19050">
            <a:bevelT w="82550" h="44450" prst="angle"/>
            <a:bevelB w="82550" h="44450" prst="angle"/>
            <a:contourClr>
              <a:srgbClr val="FFFFFF"/>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IN" sz="9600" b="1" dirty="0">
                <a:ln w="6600">
                  <a:solidFill>
                    <a:schemeClr val="accent2"/>
                  </a:solidFill>
                  <a:prstDash val="solid"/>
                </a:ln>
                <a:solidFill>
                  <a:srgbClr val="FFFFFF"/>
                </a:solidFill>
                <a:effectLst>
                  <a:outerShdw dist="38100" dir="2700000" algn="tl" rotWithShape="0">
                    <a:schemeClr val="accent2"/>
                  </a:outerShdw>
                </a:effectLst>
              </a:rPr>
              <a:t>If </a:t>
            </a:r>
            <a:r>
              <a:rPr lang="en-IN"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clock</a:t>
            </a:r>
            <a:r>
              <a:rPr lang="en-IN" sz="9600" b="1" dirty="0">
                <a:ln w="6600">
                  <a:solidFill>
                    <a:schemeClr val="accent2"/>
                  </a:solidFill>
                  <a:prstDash val="solid"/>
                </a:ln>
                <a:solidFill>
                  <a:srgbClr val="FFFFFF"/>
                </a:solidFill>
                <a:effectLst>
                  <a:outerShdw dist="38100" dir="2700000" algn="tl" rotWithShape="0">
                    <a:schemeClr val="accent2"/>
                  </a:outerShdw>
                </a:effectLst>
              </a:rPr>
              <a:t> ==1</a:t>
            </a:r>
          </a:p>
          <a:p>
            <a:r>
              <a:rPr lang="en-IN" sz="9600" b="1" dirty="0">
                <a:ln w="6600">
                  <a:solidFill>
                    <a:schemeClr val="accent2"/>
                  </a:solidFill>
                  <a:prstDash val="solid"/>
                </a:ln>
                <a:solidFill>
                  <a:srgbClr val="FFFFFF"/>
                </a:solidFill>
                <a:effectLst>
                  <a:outerShdw dist="38100" dir="2700000" algn="tl" rotWithShape="0">
                    <a:schemeClr val="accent2"/>
                  </a:outerShdw>
                </a:effectLst>
              </a:rPr>
              <a:t>Q+1=D</a:t>
            </a:r>
          </a:p>
          <a:p>
            <a:r>
              <a:rPr lang="en-IN" sz="9600" b="1" dirty="0">
                <a:ln w="6600">
                  <a:solidFill>
                    <a:schemeClr val="accent2"/>
                  </a:solidFill>
                  <a:prstDash val="solid"/>
                </a:ln>
                <a:solidFill>
                  <a:srgbClr val="FFFFFF"/>
                </a:solidFill>
                <a:effectLst>
                  <a:outerShdw dist="38100" dir="2700000" algn="tl" rotWithShape="0">
                    <a:schemeClr val="accent2"/>
                  </a:outerShdw>
                </a:effectLst>
              </a:rPr>
              <a:t>Otherwise</a:t>
            </a:r>
          </a:p>
          <a:p>
            <a:r>
              <a:rPr lang="en-IN" sz="9600" b="1" dirty="0">
                <a:ln w="6600">
                  <a:solidFill>
                    <a:schemeClr val="accent2"/>
                  </a:solidFill>
                  <a:prstDash val="solid"/>
                </a:ln>
                <a:solidFill>
                  <a:srgbClr val="FFFFFF"/>
                </a:solidFill>
                <a:effectLst>
                  <a:outerShdw dist="38100" dir="2700000" algn="tl" rotWithShape="0">
                    <a:schemeClr val="accent2"/>
                  </a:outerShdw>
                </a:effectLst>
              </a:rPr>
              <a:t>Q+1=Q</a:t>
            </a:r>
          </a:p>
        </p:txBody>
      </p:sp>
    </p:spTree>
    <p:custDataLst>
      <p:tags r:id="rId1"/>
    </p:custDataLst>
    <p:extLst>
      <p:ext uri="{BB962C8B-B14F-4D97-AF65-F5344CB8AC3E}">
        <p14:creationId xmlns:p14="http://schemas.microsoft.com/office/powerpoint/2010/main" val="588868447"/>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4"/>
                                        </p:tgtEl>
                                        <p:attrNameLst>
                                          <p:attrName>ppt_x</p:attrName>
                                        </p:attrNameLst>
                                      </p:cBhvr>
                                      <p:tavLst>
                                        <p:tav tm="0">
                                          <p:val>
                                            <p:strVal val="ppt_x"/>
                                          </p:val>
                                        </p:tav>
                                        <p:tav tm="100000">
                                          <p:val>
                                            <p:strVal val="ppt_x"/>
                                          </p:val>
                                        </p:tav>
                                      </p:tavLst>
                                    </p:anim>
                                    <p:anim calcmode="lin" valueType="num">
                                      <p:cBhvr additive="base">
                                        <p:cTn id="30" dur="500"/>
                                        <p:tgtEl>
                                          <p:spTgt spid="4"/>
                                        </p:tgtEl>
                                        <p:attrNameLst>
                                          <p:attrName>ppt_y</p:attrName>
                                        </p:attrNameLst>
                                      </p:cBhvr>
                                      <p:tavLst>
                                        <p:tav tm="0">
                                          <p:val>
                                            <p:strVal val="ppt_y"/>
                                          </p:val>
                                        </p:tav>
                                        <p:tav tm="100000">
                                          <p:val>
                                            <p:strVal val="1+ppt_h/2"/>
                                          </p:val>
                                        </p:tav>
                                      </p:tavLst>
                                    </p:anim>
                                    <p:set>
                                      <p:cBhvr>
                                        <p:cTn id="31" dur="1" fill="hold">
                                          <p:stCondLst>
                                            <p:cond delay="499"/>
                                          </p:stCondLst>
                                        </p:cTn>
                                        <p:tgtEl>
                                          <p:spTgt spid="4"/>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500"/>
                                        <p:tgtEl>
                                          <p:spTgt spid="13"/>
                                        </p:tgtEl>
                                        <p:attrNameLst>
                                          <p:attrName>ppt_x</p:attrName>
                                        </p:attrNameLst>
                                      </p:cBhvr>
                                      <p:tavLst>
                                        <p:tav tm="0">
                                          <p:val>
                                            <p:strVal val="ppt_x"/>
                                          </p:val>
                                        </p:tav>
                                        <p:tav tm="100000">
                                          <p:val>
                                            <p:strVal val="ppt_x"/>
                                          </p:val>
                                        </p:tav>
                                      </p:tavLst>
                                    </p:anim>
                                    <p:anim calcmode="lin" valueType="num">
                                      <p:cBhvr additive="base">
                                        <p:cTn id="34" dur="500"/>
                                        <p:tgtEl>
                                          <p:spTgt spid="13"/>
                                        </p:tgtEl>
                                        <p:attrNameLst>
                                          <p:attrName>ppt_y</p:attrName>
                                        </p:attrNameLst>
                                      </p:cBhvr>
                                      <p:tavLst>
                                        <p:tav tm="0">
                                          <p:val>
                                            <p:strVal val="ppt_y"/>
                                          </p:val>
                                        </p:tav>
                                        <p:tav tm="100000">
                                          <p:val>
                                            <p:strVal val="1+ppt_h/2"/>
                                          </p:val>
                                        </p:tav>
                                      </p:tavLst>
                                    </p:anim>
                                    <p:set>
                                      <p:cBhvr>
                                        <p:cTn id="35" dur="1" fill="hold">
                                          <p:stCondLst>
                                            <p:cond delay="499"/>
                                          </p:stCondLst>
                                        </p:cTn>
                                        <p:tgtEl>
                                          <p:spTgt spid="13"/>
                                        </p:tgtEl>
                                        <p:attrNameLst>
                                          <p:attrName>style.visibility</p:attrName>
                                        </p:attrNameLst>
                                      </p:cBhvr>
                                      <p:to>
                                        <p:strVal val="hidden"/>
                                      </p:to>
                                    </p:set>
                                  </p:childTnLst>
                                </p:cTn>
                              </p:par>
                              <p:par>
                                <p:cTn id="36" presetID="26" presetClass="exit" presetSubtype="0" fill="hold" nodeType="withEffect">
                                  <p:stCondLst>
                                    <p:cond delay="0"/>
                                  </p:stCondLst>
                                  <p:childTnLst>
                                    <p:animEffect transition="out" filter="wipe(down)">
                                      <p:cBhvr>
                                        <p:cTn id="37" dur="180" accel="50000">
                                          <p:stCondLst>
                                            <p:cond delay="1820"/>
                                          </p:stCondLst>
                                        </p:cTn>
                                        <p:tgtEl>
                                          <p:spTgt spid="4"/>
                                        </p:tgtEl>
                                      </p:cBhvr>
                                    </p:animEffect>
                                    <p:anim calcmode="lin" valueType="num">
                                      <p:cBhvr>
                                        <p:cTn id="38"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39"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40"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1"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2"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3"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4"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45" dur="26">
                                          <p:stCondLst>
                                            <p:cond delay="620"/>
                                          </p:stCondLst>
                                        </p:cTn>
                                        <p:tgtEl>
                                          <p:spTgt spid="4"/>
                                        </p:tgtEl>
                                      </p:cBhvr>
                                      <p:to x="100000" y="60000"/>
                                    </p:animScale>
                                    <p:animScale>
                                      <p:cBhvr>
                                        <p:cTn id="46" dur="166" decel="50000">
                                          <p:stCondLst>
                                            <p:cond delay="64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set>
                                      <p:cBhvr>
                                        <p:cTn id="53" dur="1" fill="hold">
                                          <p:stCondLst>
                                            <p:cond delay="1999"/>
                                          </p:stCondLst>
                                        </p:cTn>
                                        <p:tgtEl>
                                          <p:spTgt spid="4"/>
                                        </p:tgtEl>
                                        <p:attrNameLst>
                                          <p:attrName>style.visibility</p:attrName>
                                        </p:attrNameLst>
                                      </p:cBhvr>
                                      <p:to>
                                        <p:strVal val="hidden"/>
                                      </p:to>
                                    </p:set>
                                  </p:childTnLst>
                                </p:cTn>
                              </p:par>
                              <p:par>
                                <p:cTn id="54" presetID="26" presetClass="exit" presetSubtype="0" fill="hold" nodeType="withEffect">
                                  <p:stCondLst>
                                    <p:cond delay="0"/>
                                  </p:stCondLst>
                                  <p:childTnLst>
                                    <p:animEffect transition="out" filter="wipe(down)">
                                      <p:cBhvr>
                                        <p:cTn id="55" dur="180" accel="50000">
                                          <p:stCondLst>
                                            <p:cond delay="1820"/>
                                          </p:stCondLst>
                                        </p:cTn>
                                        <p:tgtEl>
                                          <p:spTgt spid="13"/>
                                        </p:tgtEl>
                                      </p:cBhvr>
                                    </p:animEffect>
                                    <p:anim calcmode="lin" valueType="num">
                                      <p:cBhvr>
                                        <p:cTn id="56" dur="1822" tmFilter="0,0; 0.14,0.31; 0.43,0.73; 0.71,0.91; 1.0,1.0">
                                          <p:stCondLst>
                                            <p:cond delay="0"/>
                                          </p:stCondLst>
                                        </p:cTn>
                                        <p:tgtEl>
                                          <p:spTgt spid="13"/>
                                        </p:tgtEl>
                                        <p:attrNameLst>
                                          <p:attrName>ppt_x</p:attrName>
                                        </p:attrNameLst>
                                      </p:cBhvr>
                                      <p:tavLst>
                                        <p:tav tm="0">
                                          <p:val>
                                            <p:strVal val="ppt_x"/>
                                          </p:val>
                                        </p:tav>
                                        <p:tav tm="100000">
                                          <p:val>
                                            <p:strVal val="#ppt_x+0.25"/>
                                          </p:val>
                                        </p:tav>
                                      </p:tavLst>
                                    </p:anim>
                                    <p:anim calcmode="lin" valueType="num">
                                      <p:cBhvr>
                                        <p:cTn id="57" dur="178">
                                          <p:stCondLst>
                                            <p:cond delay="1822"/>
                                          </p:stCondLst>
                                        </p:cTn>
                                        <p:tgtEl>
                                          <p:spTgt spid="13"/>
                                        </p:tgtEl>
                                        <p:attrNameLst>
                                          <p:attrName>ppt_x</p:attrName>
                                        </p:attrNameLst>
                                      </p:cBhvr>
                                      <p:tavLst>
                                        <p:tav tm="0">
                                          <p:val>
                                            <p:strVal val="ppt_x"/>
                                          </p:val>
                                        </p:tav>
                                        <p:tav tm="100000">
                                          <p:val>
                                            <p:strVal val="ppt_x"/>
                                          </p:val>
                                        </p:tav>
                                      </p:tavLst>
                                    </p:anim>
                                    <p:anim calcmode="lin" valueType="num">
                                      <p:cBhvr>
                                        <p:cTn id="58" dur="664" tmFilter="0.0,0.0;0.25,0.07;0.50,0.2;0.75,0.467;1.0,1.0">
                                          <p:stCondLst>
                                            <p:cond delay="0"/>
                                          </p:stCondLst>
                                        </p:cTn>
                                        <p:tgtEl>
                                          <p:spTgt spid="1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2" dur="180" accel="50000">
                                          <p:stCondLst>
                                            <p:cond delay="1820"/>
                                          </p:stCondLst>
                                        </p:cTn>
                                        <p:tgtEl>
                                          <p:spTgt spid="13"/>
                                        </p:tgtEl>
                                        <p:attrNameLst>
                                          <p:attrName>ppt_y</p:attrName>
                                        </p:attrNameLst>
                                      </p:cBhvr>
                                      <p:tavLst>
                                        <p:tav tm="0">
                                          <p:val>
                                            <p:strVal val="ppt_y"/>
                                          </p:val>
                                        </p:tav>
                                        <p:tav tm="100000">
                                          <p:val>
                                            <p:strVal val="ppt_y+ppt_h"/>
                                          </p:val>
                                        </p:tav>
                                      </p:tavLst>
                                    </p:anim>
                                    <p:animScale>
                                      <p:cBhvr>
                                        <p:cTn id="63" dur="26">
                                          <p:stCondLst>
                                            <p:cond delay="620"/>
                                          </p:stCondLst>
                                        </p:cTn>
                                        <p:tgtEl>
                                          <p:spTgt spid="13"/>
                                        </p:tgtEl>
                                      </p:cBhvr>
                                      <p:to x="100000" y="60000"/>
                                    </p:animScale>
                                    <p:animScale>
                                      <p:cBhvr>
                                        <p:cTn id="64" dur="166" decel="50000">
                                          <p:stCondLst>
                                            <p:cond delay="646"/>
                                          </p:stCondLst>
                                        </p:cTn>
                                        <p:tgtEl>
                                          <p:spTgt spid="13"/>
                                        </p:tgtEl>
                                      </p:cBhvr>
                                      <p:to x="100000" y="100000"/>
                                    </p:animScale>
                                    <p:animScale>
                                      <p:cBhvr>
                                        <p:cTn id="65" dur="26">
                                          <p:stCondLst>
                                            <p:cond delay="1312"/>
                                          </p:stCondLst>
                                        </p:cTn>
                                        <p:tgtEl>
                                          <p:spTgt spid="13"/>
                                        </p:tgtEl>
                                      </p:cBhvr>
                                      <p:to x="100000" y="80000"/>
                                    </p:animScale>
                                    <p:animScale>
                                      <p:cBhvr>
                                        <p:cTn id="66" dur="166" decel="50000">
                                          <p:stCondLst>
                                            <p:cond delay="1338"/>
                                          </p:stCondLst>
                                        </p:cTn>
                                        <p:tgtEl>
                                          <p:spTgt spid="13"/>
                                        </p:tgtEl>
                                      </p:cBhvr>
                                      <p:to x="100000" y="100000"/>
                                    </p:animScale>
                                    <p:animScale>
                                      <p:cBhvr>
                                        <p:cTn id="67" dur="26">
                                          <p:stCondLst>
                                            <p:cond delay="1642"/>
                                          </p:stCondLst>
                                        </p:cTn>
                                        <p:tgtEl>
                                          <p:spTgt spid="13"/>
                                        </p:tgtEl>
                                      </p:cBhvr>
                                      <p:to x="100000" y="90000"/>
                                    </p:animScale>
                                    <p:animScale>
                                      <p:cBhvr>
                                        <p:cTn id="68" dur="166" decel="50000">
                                          <p:stCondLst>
                                            <p:cond delay="1668"/>
                                          </p:stCondLst>
                                        </p:cTn>
                                        <p:tgtEl>
                                          <p:spTgt spid="13"/>
                                        </p:tgtEl>
                                      </p:cBhvr>
                                      <p:to x="100000" y="100000"/>
                                    </p:animScale>
                                    <p:animScale>
                                      <p:cBhvr>
                                        <p:cTn id="69" dur="26">
                                          <p:stCondLst>
                                            <p:cond delay="1808"/>
                                          </p:stCondLst>
                                        </p:cTn>
                                        <p:tgtEl>
                                          <p:spTgt spid="13"/>
                                        </p:tgtEl>
                                      </p:cBhvr>
                                      <p:to x="100000" y="95000"/>
                                    </p:animScale>
                                    <p:animScale>
                                      <p:cBhvr>
                                        <p:cTn id="70" dur="166" decel="50000">
                                          <p:stCondLst>
                                            <p:cond delay="1834"/>
                                          </p:stCondLst>
                                        </p:cTn>
                                        <p:tgtEl>
                                          <p:spTgt spid="13"/>
                                        </p:tgtEl>
                                      </p:cBhvr>
                                      <p:to x="100000" y="100000"/>
                                    </p:animScale>
                                    <p:set>
                                      <p:cBhvr>
                                        <p:cTn id="71" dur="1" fill="hold">
                                          <p:stCondLst>
                                            <p:cond delay="1999"/>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par>
                                <p:cTn id="79" presetID="45" presetClass="exit" presetSubtype="0" fill="hold" nodeType="withEffect">
                                  <p:stCondLst>
                                    <p:cond delay="0"/>
                                  </p:stCondLst>
                                  <p:childTnLst>
                                    <p:animEffect transition="out" filter="fade">
                                      <p:cBhvr>
                                        <p:cTn id="80" dur="2000"/>
                                        <p:tgtEl>
                                          <p:spTgt spid="4"/>
                                        </p:tgtEl>
                                      </p:cBhvr>
                                    </p:animEffect>
                                    <p:anim calcmode="lin" valueType="num">
                                      <p:cBhvr>
                                        <p:cTn id="81"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2" dur="2000"/>
                                        <p:tgtEl>
                                          <p:spTgt spid="4"/>
                                        </p:tgtEl>
                                        <p:attrNameLst>
                                          <p:attrName>ppt_h</p:attrName>
                                        </p:attrNameLst>
                                      </p:cBhvr>
                                      <p:tavLst>
                                        <p:tav tm="0">
                                          <p:val>
                                            <p:strVal val="ppt_h"/>
                                          </p:val>
                                        </p:tav>
                                        <p:tav tm="100000">
                                          <p:val>
                                            <p:strVal val="ppt_h"/>
                                          </p:val>
                                        </p:tav>
                                      </p:tavLst>
                                    </p:anim>
                                    <p:set>
                                      <p:cBhvr>
                                        <p:cTn id="83" dur="1" fill="hold">
                                          <p:stCondLst>
                                            <p:cond delay="1999"/>
                                          </p:stCondLst>
                                        </p:cTn>
                                        <p:tgtEl>
                                          <p:spTgt spid="4"/>
                                        </p:tgtEl>
                                        <p:attrNameLst>
                                          <p:attrName>style.visibility</p:attrName>
                                        </p:attrNameLst>
                                      </p:cBhvr>
                                      <p:to>
                                        <p:strVal val="hidden"/>
                                      </p:to>
                                    </p:set>
                                  </p:childTnLst>
                                </p:cTn>
                              </p:par>
                              <p:par>
                                <p:cTn id="84" presetID="45" presetClass="exit" presetSubtype="0" fill="hold" nodeType="withEffect">
                                  <p:stCondLst>
                                    <p:cond delay="0"/>
                                  </p:stCondLst>
                                  <p:childTnLst>
                                    <p:animEffect transition="out" filter="fade">
                                      <p:cBhvr>
                                        <p:cTn id="85" dur="2000"/>
                                        <p:tgtEl>
                                          <p:spTgt spid="13"/>
                                        </p:tgtEl>
                                      </p:cBhvr>
                                    </p:animEffect>
                                    <p:anim calcmode="lin" valueType="num">
                                      <p:cBhvr>
                                        <p:cTn id="86" dur="2000"/>
                                        <p:tgtEl>
                                          <p:spTgt spid="1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7" dur="2000"/>
                                        <p:tgtEl>
                                          <p:spTgt spid="13"/>
                                        </p:tgtEl>
                                        <p:attrNameLst>
                                          <p:attrName>ppt_h</p:attrName>
                                        </p:attrNameLst>
                                      </p:cBhvr>
                                      <p:tavLst>
                                        <p:tav tm="0">
                                          <p:val>
                                            <p:strVal val="ppt_h"/>
                                          </p:val>
                                        </p:tav>
                                        <p:tav tm="100000">
                                          <p:val>
                                            <p:strVal val="ppt_h"/>
                                          </p:val>
                                        </p:tav>
                                      </p:tavLst>
                                    </p:anim>
                                    <p:set>
                                      <p:cBhvr>
                                        <p:cTn id="88"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327917-23DF-7766-07B1-9F50807B52DB}"/>
            </a:ext>
          </a:extLst>
        </p:cNvPr>
        <p:cNvGrpSpPr/>
        <p:nvPr/>
      </p:nvGrpSpPr>
      <p:grpSpPr>
        <a:xfrm>
          <a:off x="0" y="0"/>
          <a:ext cx="0" cy="0"/>
          <a:chOff x="0" y="0"/>
          <a:chExt cx="0" cy="0"/>
        </a:xfrm>
      </p:grpSpPr>
      <p:sp>
        <p:nvSpPr>
          <p:cNvPr id="10" name="Freeform 6">
            <a:extLst>
              <a:ext uri="{FF2B5EF4-FFF2-40B4-BE49-F238E27FC236}">
                <a16:creationId xmlns:a16="http://schemas.microsoft.com/office/drawing/2014/main" id="{A5CA0D2B-A8FC-4048-1AAB-0DA1F9436580}"/>
              </a:ext>
            </a:extLst>
          </p:cNvPr>
          <p:cNvSpPr/>
          <p:nvPr/>
        </p:nvSpPr>
        <p:spPr>
          <a:xfrm>
            <a:off x="5792849" y="190500"/>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11" name="Freeform 2">
            <a:extLst>
              <a:ext uri="{FF2B5EF4-FFF2-40B4-BE49-F238E27FC236}">
                <a16:creationId xmlns:a16="http://schemas.microsoft.com/office/drawing/2014/main" id="{10628462-4941-47E0-4932-3D9D0D0C5EBD}"/>
              </a:ext>
            </a:extLst>
          </p:cNvPr>
          <p:cNvSpPr/>
          <p:nvPr/>
        </p:nvSpPr>
        <p:spPr>
          <a:xfrm rot="-1542318" flipV="1">
            <a:off x="11026329" y="-39185"/>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grpSp>
        <p:nvGrpSpPr>
          <p:cNvPr id="7" name="Group 3">
            <a:extLst>
              <a:ext uri="{FF2B5EF4-FFF2-40B4-BE49-F238E27FC236}">
                <a16:creationId xmlns:a16="http://schemas.microsoft.com/office/drawing/2014/main" id="{8A46CCA5-E92E-ECF1-0F9C-3359D6923C5A}"/>
              </a:ext>
            </a:extLst>
          </p:cNvPr>
          <p:cNvGrpSpPr/>
          <p:nvPr/>
        </p:nvGrpSpPr>
        <p:grpSpPr>
          <a:xfrm>
            <a:off x="838200" y="2933700"/>
            <a:ext cx="15148103" cy="6232551"/>
            <a:chOff x="0" y="0"/>
            <a:chExt cx="3989624" cy="1641495"/>
          </a:xfrm>
        </p:grpSpPr>
        <p:sp>
          <p:nvSpPr>
            <p:cNvPr id="8" name="Freeform 4">
              <a:extLst>
                <a:ext uri="{FF2B5EF4-FFF2-40B4-BE49-F238E27FC236}">
                  <a16:creationId xmlns:a16="http://schemas.microsoft.com/office/drawing/2014/main" id="{535A6DEB-0D59-CE49-A090-90349CFBDDCB}"/>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9" name="TextBox 5">
              <a:extLst>
                <a:ext uri="{FF2B5EF4-FFF2-40B4-BE49-F238E27FC236}">
                  <a16:creationId xmlns:a16="http://schemas.microsoft.com/office/drawing/2014/main" id="{B931DBCC-C69C-6ED5-8E6E-AA96881DACAA}"/>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4D82C5F0-9B54-8950-AEDF-7D8A2D3A36DA}"/>
              </a:ext>
            </a:extLst>
          </p:cNvPr>
          <p:cNvSpPr txBox="1"/>
          <p:nvPr/>
        </p:nvSpPr>
        <p:spPr>
          <a:xfrm>
            <a:off x="838200" y="965588"/>
            <a:ext cx="10058400" cy="2035814"/>
          </a:xfrm>
          <a:prstGeom prst="rect">
            <a:avLst/>
          </a:prstGeom>
          <a:noFill/>
        </p:spPr>
        <p:txBody>
          <a:bodyPr wrap="square">
            <a:spAutoFit/>
          </a:bodyPr>
          <a:lstStyle/>
          <a:p>
            <a:pPr algn="l">
              <a:lnSpc>
                <a:spcPts val="7699"/>
              </a:lnSpc>
            </a:pPr>
            <a:r>
              <a:rPr lang="en-US" sz="6000" b="1" dirty="0">
                <a:solidFill>
                  <a:srgbClr val="FBF9F1"/>
                </a:solidFill>
                <a:latin typeface="Poppins Bold"/>
                <a:ea typeface="Poppins Bold"/>
                <a:cs typeface="Poppins Bold"/>
                <a:sym typeface="Poppins Bold"/>
              </a:rPr>
              <a:t>Parallel in Parallel out Register</a:t>
            </a:r>
          </a:p>
        </p:txBody>
      </p:sp>
      <p:sp>
        <p:nvSpPr>
          <p:cNvPr id="18" name="TextBox 17">
            <a:extLst>
              <a:ext uri="{FF2B5EF4-FFF2-40B4-BE49-F238E27FC236}">
                <a16:creationId xmlns:a16="http://schemas.microsoft.com/office/drawing/2014/main" id="{193E4DF1-36D1-332C-B3C3-CEE90CF54A5C}"/>
              </a:ext>
            </a:extLst>
          </p:cNvPr>
          <p:cNvSpPr txBox="1"/>
          <p:nvPr/>
        </p:nvSpPr>
        <p:spPr>
          <a:xfrm>
            <a:off x="1371600" y="3862488"/>
            <a:ext cx="14097000" cy="954107"/>
          </a:xfrm>
          <a:prstGeom prst="rect">
            <a:avLst/>
          </a:prstGeom>
          <a:noFill/>
        </p:spPr>
        <p:txBody>
          <a:bodyPr wrap="square">
            <a:spAutoFit/>
          </a:bodyPr>
          <a:lstStyle/>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6487CD-0FB4-60F9-2B6A-85EE56ABA7FD}"/>
              </a:ext>
            </a:extLst>
          </p:cNvPr>
          <p:cNvPicPr>
            <a:picLocks noChangeAspect="1"/>
          </p:cNvPicPr>
          <p:nvPr/>
        </p:nvPicPr>
        <p:blipFill>
          <a:blip r:embed="rId5"/>
          <a:stretch>
            <a:fillRect/>
          </a:stretch>
        </p:blipFill>
        <p:spPr>
          <a:xfrm>
            <a:off x="1507523" y="3084888"/>
            <a:ext cx="12953631" cy="55638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bliqueBottomLeft"/>
            <a:lightRig rig="threePt" dir="t"/>
          </a:scene3d>
          <a:sp3d contourW="6350" prstMaterial="matte">
            <a:bevelT w="101600" h="101600"/>
            <a:contourClr>
              <a:srgbClr val="969696"/>
            </a:contourClr>
          </a:sp3d>
        </p:spPr>
      </p:pic>
      <p:pic>
        <p:nvPicPr>
          <p:cNvPr id="2050" name="Picture 2" descr="What is a Shift Register? Definition, Operation and Applications of Shift  Register - Electronics Coach">
            <a:extLst>
              <a:ext uri="{FF2B5EF4-FFF2-40B4-BE49-F238E27FC236}">
                <a16:creationId xmlns:a16="http://schemas.microsoft.com/office/drawing/2014/main" id="{15BDEE61-D4FF-29EE-8F63-AF3685448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9103" y="2582240"/>
            <a:ext cx="8980729" cy="69069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41533844"/>
      </p:ext>
    </p:extLst>
  </p:cSld>
  <p:clrMapOvr>
    <a:masterClrMapping/>
  </p:clrMapOvr>
  <mc:AlternateContent xmlns:mc="http://schemas.openxmlformats.org/markup-compatibility/2006" xmlns:p14="http://schemas.microsoft.com/office/powerpoint/2010/main">
    <mc:Choice Requires="p14">
      <p:transition spd="slow" p14:dur="2000" advTm="5173"/>
    </mc:Choice>
    <mc:Fallback xmlns="">
      <p:transition spd="slow" advTm="51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5"/>
                                        </p:tgtEl>
                                        <p:attrNameLst>
                                          <p:attrName>ppt_w</p:attrName>
                                        </p:attrNameLst>
                                      </p:cBhvr>
                                      <p:tavLst>
                                        <p:tav tm="0">
                                          <p:val>
                                            <p:strVal val="ppt_w"/>
                                          </p:val>
                                        </p:tav>
                                        <p:tav tm="100000">
                                          <p:val>
                                            <p:fltVal val="0"/>
                                          </p:val>
                                        </p:tav>
                                      </p:tavLst>
                                    </p:anim>
                                    <p:anim calcmode="lin" valueType="num">
                                      <p:cBhvr>
                                        <p:cTn id="7" dur="1000"/>
                                        <p:tgtEl>
                                          <p:spTgt spid="5"/>
                                        </p:tgtEl>
                                        <p:attrNameLst>
                                          <p:attrName>ppt_h</p:attrName>
                                        </p:attrNameLst>
                                      </p:cBhvr>
                                      <p:tavLst>
                                        <p:tav tm="0">
                                          <p:val>
                                            <p:strVal val="ppt_h"/>
                                          </p:val>
                                        </p:tav>
                                        <p:tav tm="100000">
                                          <p:val>
                                            <p:fltVal val="0"/>
                                          </p:val>
                                        </p:tav>
                                      </p:tavLst>
                                    </p:anim>
                                    <p:anim calcmode="lin" valueType="num">
                                      <p:cBhvr>
                                        <p:cTn id="8" dur="1000"/>
                                        <p:tgtEl>
                                          <p:spTgt spid="5"/>
                                        </p:tgtEl>
                                        <p:attrNameLst>
                                          <p:attrName>style.rotation</p:attrName>
                                        </p:attrNameLst>
                                      </p:cBhvr>
                                      <p:tavLst>
                                        <p:tav tm="0">
                                          <p:val>
                                            <p:fltVal val="0"/>
                                          </p:val>
                                        </p:tav>
                                        <p:tav tm="100000">
                                          <p:val>
                                            <p:fltVal val="90"/>
                                          </p:val>
                                        </p:tav>
                                      </p:tavLst>
                                    </p:anim>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wipe(down)">
                                      <p:cBhvr>
                                        <p:cTn id="15" dur="580">
                                          <p:stCondLst>
                                            <p:cond delay="0"/>
                                          </p:stCondLst>
                                        </p:cTn>
                                        <p:tgtEl>
                                          <p:spTgt spid="2050"/>
                                        </p:tgtEl>
                                      </p:cBhvr>
                                    </p:animEffect>
                                    <p:anim calcmode="lin" valueType="num">
                                      <p:cBhvr>
                                        <p:cTn id="16"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21" dur="26">
                                          <p:stCondLst>
                                            <p:cond delay="650"/>
                                          </p:stCondLst>
                                        </p:cTn>
                                        <p:tgtEl>
                                          <p:spTgt spid="2050"/>
                                        </p:tgtEl>
                                      </p:cBhvr>
                                      <p:to x="100000" y="60000"/>
                                    </p:animScale>
                                    <p:animScale>
                                      <p:cBhvr>
                                        <p:cTn id="22" dur="166" decel="50000">
                                          <p:stCondLst>
                                            <p:cond delay="676"/>
                                          </p:stCondLst>
                                        </p:cTn>
                                        <p:tgtEl>
                                          <p:spTgt spid="2050"/>
                                        </p:tgtEl>
                                      </p:cBhvr>
                                      <p:to x="100000" y="100000"/>
                                    </p:animScale>
                                    <p:animScale>
                                      <p:cBhvr>
                                        <p:cTn id="23" dur="26">
                                          <p:stCondLst>
                                            <p:cond delay="1312"/>
                                          </p:stCondLst>
                                        </p:cTn>
                                        <p:tgtEl>
                                          <p:spTgt spid="2050"/>
                                        </p:tgtEl>
                                      </p:cBhvr>
                                      <p:to x="100000" y="80000"/>
                                    </p:animScale>
                                    <p:animScale>
                                      <p:cBhvr>
                                        <p:cTn id="24" dur="166" decel="50000">
                                          <p:stCondLst>
                                            <p:cond delay="1338"/>
                                          </p:stCondLst>
                                        </p:cTn>
                                        <p:tgtEl>
                                          <p:spTgt spid="2050"/>
                                        </p:tgtEl>
                                      </p:cBhvr>
                                      <p:to x="100000" y="100000"/>
                                    </p:animScale>
                                    <p:animScale>
                                      <p:cBhvr>
                                        <p:cTn id="25" dur="26">
                                          <p:stCondLst>
                                            <p:cond delay="1642"/>
                                          </p:stCondLst>
                                        </p:cTn>
                                        <p:tgtEl>
                                          <p:spTgt spid="2050"/>
                                        </p:tgtEl>
                                      </p:cBhvr>
                                      <p:to x="100000" y="90000"/>
                                    </p:animScale>
                                    <p:animScale>
                                      <p:cBhvr>
                                        <p:cTn id="26" dur="166" decel="50000">
                                          <p:stCondLst>
                                            <p:cond delay="1668"/>
                                          </p:stCondLst>
                                        </p:cTn>
                                        <p:tgtEl>
                                          <p:spTgt spid="2050"/>
                                        </p:tgtEl>
                                      </p:cBhvr>
                                      <p:to x="100000" y="100000"/>
                                    </p:animScale>
                                    <p:animScale>
                                      <p:cBhvr>
                                        <p:cTn id="27" dur="26">
                                          <p:stCondLst>
                                            <p:cond delay="1808"/>
                                          </p:stCondLst>
                                        </p:cTn>
                                        <p:tgtEl>
                                          <p:spTgt spid="2050"/>
                                        </p:tgtEl>
                                      </p:cBhvr>
                                      <p:to x="100000" y="95000"/>
                                    </p:animScale>
                                    <p:animScale>
                                      <p:cBhvr>
                                        <p:cTn id="28"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10.xml><?xml version="1.0" encoding="utf-8"?>
<p:tagLst xmlns:a="http://schemas.openxmlformats.org/drawingml/2006/main" xmlns:r="http://schemas.openxmlformats.org/officeDocument/2006/relationships" xmlns:p="http://schemas.openxmlformats.org/presentationml/2006/main">
  <p:tag name="TIMING" val="|0.5|0.8|1.2"/>
</p:tagLst>
</file>

<file path=ppt/tags/tag11.xml><?xml version="1.0" encoding="utf-8"?>
<p:tagLst xmlns:a="http://schemas.openxmlformats.org/drawingml/2006/main" xmlns:r="http://schemas.openxmlformats.org/officeDocument/2006/relationships" xmlns:p="http://schemas.openxmlformats.org/presentationml/2006/main">
  <p:tag name="TIMING" val="|0.2|2.2"/>
</p:tagLst>
</file>

<file path=ppt/tags/tag12.xml><?xml version="1.0" encoding="utf-8"?>
<p:tagLst xmlns:a="http://schemas.openxmlformats.org/drawingml/2006/main" xmlns:r="http://schemas.openxmlformats.org/officeDocument/2006/relationships" xmlns:p="http://schemas.openxmlformats.org/presentationml/2006/main">
  <p:tag name="TIMING" val="|1.2|1.8|1|1.4|0.9|0.8"/>
</p:tagLst>
</file>

<file path=ppt/tags/tag13.xml><?xml version="1.0" encoding="utf-8"?>
<p:tagLst xmlns:a="http://schemas.openxmlformats.org/drawingml/2006/main" xmlns:r="http://schemas.openxmlformats.org/officeDocument/2006/relationships" xmlns:p="http://schemas.openxmlformats.org/presentationml/2006/main">
  <p:tag name="TIMING" val="|0.8"/>
</p:tagLst>
</file>

<file path=ppt/tags/tag14.xml><?xml version="1.0" encoding="utf-8"?>
<p:tagLst xmlns:a="http://schemas.openxmlformats.org/drawingml/2006/main" xmlns:r="http://schemas.openxmlformats.org/officeDocument/2006/relationships" xmlns:p="http://schemas.openxmlformats.org/presentationml/2006/main">
  <p:tag name="TIMING" val="|0.8"/>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0.7|1|0.9"/>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3.4"/>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20.xml><?xml version="1.0" encoding="utf-8"?>
<p:tagLst xmlns:a="http://schemas.openxmlformats.org/drawingml/2006/main" xmlns:r="http://schemas.openxmlformats.org/officeDocument/2006/relationships" xmlns:p="http://schemas.openxmlformats.org/presentationml/2006/main">
  <p:tag name="TIMING" val="|0.8"/>
</p:tagLst>
</file>

<file path=ppt/tags/tag21.xml><?xml version="1.0" encoding="utf-8"?>
<p:tagLst xmlns:a="http://schemas.openxmlformats.org/drawingml/2006/main" xmlns:r="http://schemas.openxmlformats.org/officeDocument/2006/relationships" xmlns:p="http://schemas.openxmlformats.org/presentationml/2006/main">
  <p:tag name="TIMING" val="|0.4"/>
</p:tagLst>
</file>

<file path=ppt/tags/tag2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6|0.8"/>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1.8"/>
</p:tagLst>
</file>

<file path=ppt/tags/tag6.xml><?xml version="1.0" encoding="utf-8"?>
<p:tagLst xmlns:a="http://schemas.openxmlformats.org/drawingml/2006/main" xmlns:r="http://schemas.openxmlformats.org/officeDocument/2006/relationships" xmlns:p="http://schemas.openxmlformats.org/presentationml/2006/main">
  <p:tag name="TIMING" val="|1|0.9|1.3"/>
</p:tagLst>
</file>

<file path=ppt/tags/tag7.xml><?xml version="1.0" encoding="utf-8"?>
<p:tagLst xmlns:a="http://schemas.openxmlformats.org/drawingml/2006/main" xmlns:r="http://schemas.openxmlformats.org/officeDocument/2006/relationships" xmlns:p="http://schemas.openxmlformats.org/presentationml/2006/main">
  <p:tag name="TIMING" val="|1|2|1|0.5|0.8"/>
</p:tagLst>
</file>

<file path=ppt/tags/tag8.xml><?xml version="1.0" encoding="utf-8"?>
<p:tagLst xmlns:a="http://schemas.openxmlformats.org/drawingml/2006/main" xmlns:r="http://schemas.openxmlformats.org/officeDocument/2006/relationships" xmlns:p="http://schemas.openxmlformats.org/presentationml/2006/main">
  <p:tag name="TIMING" val="|1|1.3"/>
</p:tagLst>
</file>

<file path=ppt/tags/tag9.xml><?xml version="1.0" encoding="utf-8"?>
<p:tagLst xmlns:a="http://schemas.openxmlformats.org/drawingml/2006/main" xmlns:r="http://schemas.openxmlformats.org/officeDocument/2006/relationships" xmlns:p="http://schemas.openxmlformats.org/presentationml/2006/main">
  <p:tag name="TIMING" val="|0.7|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715</TotalTime>
  <Words>1145</Words>
  <Application>Microsoft Office PowerPoint</Application>
  <PresentationFormat>Custom</PresentationFormat>
  <Paragraphs>139</Paragraphs>
  <Slides>28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Lato</vt:lpstr>
      <vt:lpstr>Arial Unicode MS</vt:lpstr>
      <vt:lpstr>Times New Roman</vt:lpstr>
      <vt:lpstr>Poppins Bold</vt:lpstr>
      <vt:lpstr>Lato Bold</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dc:creator>Vrindesh Malik</dc:creator>
  <cp:lastModifiedBy>Vrindesh Malik</cp:lastModifiedBy>
  <cp:revision>4</cp:revision>
  <dcterms:created xsi:type="dcterms:W3CDTF">2006-08-16T00:00:00Z</dcterms:created>
  <dcterms:modified xsi:type="dcterms:W3CDTF">2024-11-25T20:20:31Z</dcterms:modified>
  <dc:identifier>DAGXNM6l3R0</dc:identifier>
</cp:coreProperties>
</file>